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80" r:id="rId4"/>
    <p:sldId id="267" r:id="rId5"/>
    <p:sldId id="259" r:id="rId6"/>
    <p:sldId id="283" r:id="rId7"/>
    <p:sldId id="281" r:id="rId8"/>
    <p:sldId id="270" r:id="rId9"/>
    <p:sldId id="264" r:id="rId10"/>
    <p:sldId id="258" r:id="rId11"/>
    <p:sldId id="282" r:id="rId12"/>
    <p:sldId id="277" r:id="rId13"/>
    <p:sldId id="285" r:id="rId14"/>
    <p:sldId id="286" r:id="rId15"/>
    <p:sldId id="284" r:id="rId16"/>
    <p:sldId id="287" r:id="rId17"/>
    <p:sldId id="288" r:id="rId18"/>
    <p:sldId id="269" r:id="rId19"/>
    <p:sldId id="289" r:id="rId20"/>
    <p:sldId id="278" r:id="rId21"/>
    <p:sldId id="268" r:id="rId22"/>
    <p:sldId id="279" r:id="rId23"/>
    <p:sldId id="290" r:id="rId24"/>
    <p:sldId id="291" r:id="rId25"/>
    <p:sldId id="292" r:id="rId26"/>
    <p:sldId id="293" r:id="rId27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1FECB4D8-DB02-4DC6-A0A2-4F2EBAE1DC90}" styleName="Средний стиль 1 — акцент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>
        <p:scale>
          <a:sx n="80" d="100"/>
          <a:sy n="80" d="100"/>
        </p:scale>
        <p:origin x="739" y="2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bg>
      <p:bgPr>
        <a:blipFill dpi="0" rotWithShape="1">
          <a:blip r:embed="rId2">
            <a:alphaModFix amt="9000"/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0AE6C4A-727A-4563-BCC9-CEA64C7DACA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081285" y="1122363"/>
            <a:ext cx="6481823" cy="2387600"/>
          </a:xfrm>
        </p:spPr>
        <p:txBody>
          <a:bodyPr anchor="b"/>
          <a:lstStyle>
            <a:lvl1pPr algn="ctr">
              <a:defRPr sz="6000" b="1">
                <a:solidFill>
                  <a:schemeClr val="accent3">
                    <a:lumMod val="75000"/>
                  </a:schemeClr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9EC8C5C-04A0-48F9-A3F7-80EFFB8EB6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3">
                    <a:lumMod val="75000"/>
                  </a:schemeClr>
                </a:solidFill>
              </a:defRPr>
            </a:lvl1pPr>
          </a:lstStyle>
          <a:p>
            <a:fld id="{EF3497DE-5B41-46AD-8507-F852BE4BEEA9}" type="datetimeFigureOut">
              <a:rPr lang="ru-RU" smtClean="0"/>
              <a:pPr/>
              <a:t>19.12.2023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592F4D7-7A2D-4B51-8D4D-EBE8C188F8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3">
                    <a:lumMod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73FCFE8-6A34-452F-AC4F-F65E9B21B0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3">
                    <a:lumMod val="75000"/>
                  </a:schemeClr>
                </a:solidFill>
              </a:defRPr>
            </a:lvl1pPr>
          </a:lstStyle>
          <a:p>
            <a:fld id="{2F1DD401-E045-48F5-BF01-5EF48C8F697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Рисунок 7">
            <a:extLst>
              <a:ext uri="{FF2B5EF4-FFF2-40B4-BE49-F238E27FC236}">
                <a16:creationId xmlns:a16="http://schemas.microsoft.com/office/drawing/2014/main" id="{763DEFE3-AC90-4A91-98DF-F60191B12BBE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4965700" cy="6858000"/>
          </a:xfrm>
        </p:spPr>
        <p:txBody>
          <a:bodyPr/>
          <a:lstStyle>
            <a:lvl1pPr>
              <a:defRPr>
                <a:solidFill>
                  <a:schemeClr val="accent3">
                    <a:lumMod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9B5A77C4-ACBF-493A-9796-D990264C905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081285" y="3602038"/>
            <a:ext cx="6481823" cy="1655762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accent3">
                    <a:lumMod val="7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dirty="0"/>
              <a:t>Образец подзаголовка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22832758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DC1443E-5C2C-46C5-A840-F4C3C0EDFD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F57D9C0-0071-4E02-8160-5522886F29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5E6CB3E3-E011-4ADA-AA25-FF287E3E7FC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3967D4FF-B00A-44AA-8920-8EB8BC671E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3497DE-5B41-46AD-8507-F852BE4BEEA9}" type="datetimeFigureOut">
              <a:rPr lang="ru-RU" smtClean="0"/>
              <a:t>19.12.2023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178C2BCF-EFA8-43CB-AAE3-A2D3020129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6730D874-27D6-40F3-BF8C-9593851ED3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1DD401-E045-48F5-BF01-5EF48C8F697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631118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8042AEC-7C5F-4C27-A3F8-B9C6FBC07C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D7637483-9A5A-4C7F-B542-AFDDD354E30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35D7E7E7-9AC3-425F-AFE5-2D984D1F7C6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C3ECFD37-1761-4E92-95E5-76122179B7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3497DE-5B41-46AD-8507-F852BE4BEEA9}" type="datetimeFigureOut">
              <a:rPr lang="ru-RU" smtClean="0"/>
              <a:t>19.12.2023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69CDB354-AF56-4A3B-97D3-2CBCE32DB5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E0BCB6D7-119F-4E5C-93E2-1C0B39764E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1DD401-E045-48F5-BF01-5EF48C8F697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042147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CA9B34C-0F74-40A1-95F6-F838A06FD7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8B48C5AA-80FD-4D7F-9FD6-BAA885F85C1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DCE6E9F-37E1-4786-A021-A81D6564F5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3497DE-5B41-46AD-8507-F852BE4BEEA9}" type="datetimeFigureOut">
              <a:rPr lang="ru-RU" smtClean="0"/>
              <a:t>19.12.2023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7D27DE2-1EAB-45B7-B9E0-47E90AED20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912367E-E8EA-4357-8330-6B9A36FC51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1DD401-E045-48F5-BF01-5EF48C8F697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781892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9B9BDA3E-0158-40F6-9873-9798C5EE9E9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D7E2602E-1E1D-49CA-BF7D-35C567E55AD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825FFA2-8519-40CD-A895-1F6CE5C0A4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3497DE-5B41-46AD-8507-F852BE4BEEA9}" type="datetimeFigureOut">
              <a:rPr lang="ru-RU" smtClean="0"/>
              <a:t>19.12.2023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49B3035-82D3-45A5-BF86-DE349CC04C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89CDEC8-601B-4C55-BF7F-E1B1EAC78D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1DD401-E045-48F5-BF01-5EF48C8F697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666321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0D726B7-0BEE-4121-86DF-96B9529D87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D795A32-F50A-41B7-8370-1308BCD5822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DE2B0A2-8088-4206-BDC9-775EA5F277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3497DE-5B41-46AD-8507-F852BE4BEEA9}" type="datetimeFigureOut">
              <a:rPr lang="ru-RU" smtClean="0"/>
              <a:t>19.12.2023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F5EA032-0756-4C24-968A-DDF30F02DF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96D4E1C-F2C4-481E-945F-36D9770CFC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1DD401-E045-48F5-BF01-5EF48C8F697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711590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5E287ED3-2DE1-4440-9BAE-C8EE7413422A}"/>
              </a:ext>
            </a:extLst>
          </p:cNvPr>
          <p:cNvSpPr/>
          <p:nvPr userDrawn="1"/>
        </p:nvSpPr>
        <p:spPr>
          <a:xfrm>
            <a:off x="0" y="2974694"/>
            <a:ext cx="12192000" cy="3883306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0D726B7-0BEE-4121-86DF-96B9529D87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0" y="365125"/>
            <a:ext cx="52578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8" name="Рисунок 7">
            <a:extLst>
              <a:ext uri="{FF2B5EF4-FFF2-40B4-BE49-F238E27FC236}">
                <a16:creationId xmlns:a16="http://schemas.microsoft.com/office/drawing/2014/main" id="{CA6A3313-0005-4834-8566-7A21A2EC5839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405114" y="365124"/>
            <a:ext cx="4849511" cy="6174571"/>
          </a:xfrm>
        </p:spPr>
        <p:txBody>
          <a:bodyPr/>
          <a:lstStyle/>
          <a:p>
            <a:endParaRPr lang="ru-RU"/>
          </a:p>
        </p:txBody>
      </p:sp>
      <p:sp>
        <p:nvSpPr>
          <p:cNvPr id="10" name="Текст 9">
            <a:extLst>
              <a:ext uri="{FF2B5EF4-FFF2-40B4-BE49-F238E27FC236}">
                <a16:creationId xmlns:a16="http://schemas.microsoft.com/office/drawing/2014/main" id="{A9E456F4-DBB4-415C-AD65-9A75F2AF27A3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096000" y="3183037"/>
            <a:ext cx="5257800" cy="335587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5857751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14B447CB-72A5-4213-8DEA-D1F59BCA46AE}"/>
              </a:ext>
            </a:extLst>
          </p:cNvPr>
          <p:cNvSpPr/>
          <p:nvPr userDrawn="1"/>
        </p:nvSpPr>
        <p:spPr>
          <a:xfrm>
            <a:off x="7662441" y="0"/>
            <a:ext cx="4529560" cy="7048982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Рисунок 7">
            <a:extLst>
              <a:ext uri="{FF2B5EF4-FFF2-40B4-BE49-F238E27FC236}">
                <a16:creationId xmlns:a16="http://schemas.microsoft.com/office/drawing/2014/main" id="{CA6A3313-0005-4834-8566-7A21A2EC5839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838198" y="3429000"/>
            <a:ext cx="10515601" cy="2751882"/>
          </a:xfrm>
        </p:spPr>
        <p:txBody>
          <a:bodyPr/>
          <a:lstStyle/>
          <a:p>
            <a:endParaRPr lang="ru-RU"/>
          </a:p>
        </p:txBody>
      </p:sp>
      <p:sp>
        <p:nvSpPr>
          <p:cNvPr id="3" name="Заголовок 2">
            <a:extLst>
              <a:ext uri="{FF2B5EF4-FFF2-40B4-BE49-F238E27FC236}">
                <a16:creationId xmlns:a16="http://schemas.microsoft.com/office/drawing/2014/main" id="{1563F5CE-457E-4C7E-871F-9A4FE29FF5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6824241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9" name="Текст 8">
            <a:extLst>
              <a:ext uri="{FF2B5EF4-FFF2-40B4-BE49-F238E27FC236}">
                <a16:creationId xmlns:a16="http://schemas.microsoft.com/office/drawing/2014/main" id="{E1D4CC8E-85DC-49A9-AEE0-B931325B0A67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838200" y="1944688"/>
            <a:ext cx="10515600" cy="132556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4423375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176AE17-89CC-436B-A559-479001BBAC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E5C02B9C-917A-4DAE-AC9D-808F57C5A32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F724242-E50A-405A-856A-C6F0F923E3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3497DE-5B41-46AD-8507-F852BE4BEEA9}" type="datetimeFigureOut">
              <a:rPr lang="ru-RU" smtClean="0"/>
              <a:t>19.12.2023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9B6758A-8786-4B02-8EBC-711F254F69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4ED30EA-FF72-42A7-9EF2-3C9B61F3FB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1DD401-E045-48F5-BF01-5EF48C8F697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251234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A84194B-2A31-4D8D-8ACA-FE76C45F03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845BAE8-9E59-4470-A65B-9ADF6739207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DB3DEE03-612E-406D-9587-1F7A55B1B55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DA4AC6BB-5064-4021-ADD0-C7DC90FC6E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3497DE-5B41-46AD-8507-F852BE4BEEA9}" type="datetimeFigureOut">
              <a:rPr lang="ru-RU" smtClean="0"/>
              <a:t>19.12.2023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3042DC05-DA4C-4D5F-898C-14246AE464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E4397521-B5E4-4383-BBCA-180ECE1FA8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1DD401-E045-48F5-BF01-5EF48C8F697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729638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4875011-A2D0-4284-ADB4-322053919B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B525D32F-86F1-4653-B724-7BEE9935F59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5CC739AB-944F-4035-9084-904C2FBB228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DCB889B8-3F03-4BB0-A849-3EC4B22CDC4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35AAF1E1-2134-412F-AD1C-67161DFBA88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F38D1C0D-9DFC-412C-9D6A-F1F139CCB3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3497DE-5B41-46AD-8507-F852BE4BEEA9}" type="datetimeFigureOut">
              <a:rPr lang="ru-RU" smtClean="0"/>
              <a:t>19.12.2023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5DCD8C20-6C8E-4C2E-B883-7D5631A9CA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61ADA6FF-10CC-482D-8CFF-08142B3AC8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1DD401-E045-48F5-BF01-5EF48C8F697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706394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BDBB886-A8B1-49F3-BAFC-8B87EDD09D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86B2DB2F-56D6-4DD6-B51A-1E5D1EBAB3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3497DE-5B41-46AD-8507-F852BE4BEEA9}" type="datetimeFigureOut">
              <a:rPr lang="ru-RU" smtClean="0"/>
              <a:t>19.12.2023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08E79796-68C4-49A1-B3AF-17E1FE6E65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D7CF920D-6621-4092-B980-CB4DD443CC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1DD401-E045-48F5-BF01-5EF48C8F697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273289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B5EF3B97-C29E-494A-9477-C8AD804ED0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3497DE-5B41-46AD-8507-F852BE4BEEA9}" type="datetimeFigureOut">
              <a:rPr lang="ru-RU" smtClean="0"/>
              <a:t>19.12.2023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008FCFC6-B52D-4E6B-AFAB-8B2B333189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BC3D5148-E958-4CC7-9D5D-4531A7C838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1DD401-E045-48F5-BF01-5EF48C8F697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327895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hyperlink" Target="https://presentation-creation.ru/" TargetMode="Externa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A84381E-2897-444E-AE51-4C41F44DEF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BE98346B-E812-475F-A454-0C44E1F6BE8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5FFA7FE-F892-41A2-8232-ACBF7E8791D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3497DE-5B41-46AD-8507-F852BE4BEEA9}" type="datetimeFigureOut">
              <a:rPr lang="ru-RU" smtClean="0"/>
              <a:t>19.12.2023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9038E1C-9760-4B22-8F28-24AAC087952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202B5DE-B073-4901-889E-7B1B8B7412D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1DD401-E045-48F5-BF01-5EF48C8F6973}" type="slidenum">
              <a:rPr lang="ru-RU" smtClean="0"/>
              <a:t>‹#›</a:t>
            </a:fld>
            <a:endParaRPr lang="ru-RU"/>
          </a:p>
        </p:txBody>
      </p:sp>
      <p:pic>
        <p:nvPicPr>
          <p:cNvPr id="7" name="Рисунок 6">
            <a:hlinkClick r:id="rId15"/>
            <a:extLst>
              <a:ext uri="{FF2B5EF4-FFF2-40B4-BE49-F238E27FC236}">
                <a16:creationId xmlns:a16="http://schemas.microsoft.com/office/drawing/2014/main" id="{F402B95D-1496-4CE2-9690-F5812D03F93D}"/>
              </a:ext>
            </a:extLst>
          </p:cNvPr>
          <p:cNvPicPr>
            <a:picLocks noChangeAspect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194000" y="367393"/>
            <a:ext cx="757762" cy="757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55091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61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59" r:id="rId13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ww.youtube.com/watch?v=JWGHzWs3L1w" TargetMode="External"/><Relationship Id="rId4" Type="http://schemas.openxmlformats.org/officeDocument/2006/relationships/hyperlink" Target="http://lhem.ru/index.html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7.jpeg"/><Relationship Id="rId4" Type="http://schemas.openxmlformats.org/officeDocument/2006/relationships/image" Target="../media/image36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6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7" Type="http://schemas.openxmlformats.org/officeDocument/2006/relationships/image" Target="../media/image9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8.jpe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5.jpeg"/><Relationship Id="rId5" Type="http://schemas.openxmlformats.org/officeDocument/2006/relationships/image" Target="../media/image54.png"/><Relationship Id="rId4" Type="http://schemas.openxmlformats.org/officeDocument/2006/relationships/image" Target="../media/image53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9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3.png"/><Relationship Id="rId4" Type="http://schemas.openxmlformats.org/officeDocument/2006/relationships/image" Target="../media/image62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jpeg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7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png"/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0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7" Type="http://schemas.openxmlformats.org/officeDocument/2006/relationships/image" Target="../media/image18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7.sv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20.png"/><Relationship Id="rId7" Type="http://schemas.openxmlformats.org/officeDocument/2006/relationships/image" Target="../media/image24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10" Type="http://schemas.openxmlformats.org/officeDocument/2006/relationships/image" Target="../media/image27.png"/><Relationship Id="rId4" Type="http://schemas.openxmlformats.org/officeDocument/2006/relationships/image" Target="../media/image21.png"/><Relationship Id="rId9" Type="http://schemas.openxmlformats.org/officeDocument/2006/relationships/image" Target="../media/image2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" Target="slide12.xml"/><Relationship Id="rId2" Type="http://schemas.openxmlformats.org/officeDocument/2006/relationships/slide" Target="slide5.xml"/><Relationship Id="rId1" Type="http://schemas.openxmlformats.org/officeDocument/2006/relationships/slideLayout" Target="../slideLayouts/slideLayout2.xml"/><Relationship Id="rId6" Type="http://schemas.openxmlformats.org/officeDocument/2006/relationships/slide" Target="slide14.xml"/><Relationship Id="rId5" Type="http://schemas.openxmlformats.org/officeDocument/2006/relationships/slide" Target="slide22.xml"/><Relationship Id="rId4" Type="http://schemas.openxmlformats.org/officeDocument/2006/relationships/slide" Target="slide2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одзаголовок 4">
            <a:extLst>
              <a:ext uri="{FF2B5EF4-FFF2-40B4-BE49-F238E27FC236}">
                <a16:creationId xmlns:a16="http://schemas.microsoft.com/office/drawing/2014/main" id="{4895809B-2F6F-4A42-8734-C1292267E31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108331" y="1811215"/>
            <a:ext cx="6664569" cy="2479431"/>
          </a:xfrm>
        </p:spPr>
        <p:txBody>
          <a:bodyPr>
            <a:noAutofit/>
          </a:bodyPr>
          <a:lstStyle/>
          <a:p>
            <a:r>
              <a:rPr lang="ru-RU" sz="3200" b="1" dirty="0" smtClean="0"/>
              <a:t>«</a:t>
            </a:r>
            <a:r>
              <a:rPr lang="ru-RU" sz="3600" dirty="0"/>
              <a:t>Интерактивные формы активизации познавательной деятельности обучающихся при изучении регионального компонента на уроках географии</a:t>
            </a:r>
            <a:r>
              <a:rPr lang="ru-RU" sz="3200" b="1" dirty="0" smtClean="0"/>
              <a:t>»</a:t>
            </a:r>
            <a:endParaRPr lang="ru-RU" sz="3200" dirty="0"/>
          </a:p>
        </p:txBody>
      </p:sp>
      <p:pic>
        <p:nvPicPr>
          <p:cNvPr id="8" name="Рисунок 7" descr="Изображение выглядит как внутренний&#10;&#10;Автоматически созданное описание">
            <a:extLst>
              <a:ext uri="{FF2B5EF4-FFF2-40B4-BE49-F238E27FC236}">
                <a16:creationId xmlns:a16="http://schemas.microsoft.com/office/drawing/2014/main" id="{8EE5463A-8C35-4193-894B-F4D958DDCC96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4079" b="4079"/>
          <a:stretch>
            <a:fillRect/>
          </a:stretch>
        </p:blipFill>
        <p:spPr/>
      </p:pic>
      <p:cxnSp>
        <p:nvCxnSpPr>
          <p:cNvPr id="10" name="Прямая соединительная линия 9">
            <a:extLst>
              <a:ext uri="{FF2B5EF4-FFF2-40B4-BE49-F238E27FC236}">
                <a16:creationId xmlns:a16="http://schemas.microsoft.com/office/drawing/2014/main" id="{E0820499-B68A-4838-BD6A-FE2469A6B89B}"/>
              </a:ext>
            </a:extLst>
          </p:cNvPr>
          <p:cNvCxnSpPr/>
          <p:nvPr/>
        </p:nvCxnSpPr>
        <p:spPr>
          <a:xfrm>
            <a:off x="5968678" y="1481559"/>
            <a:ext cx="5015696" cy="0"/>
          </a:xfrm>
          <a:prstGeom prst="line">
            <a:avLst/>
          </a:prstGeom>
          <a:ln w="6350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/>
          <p:cNvSpPr txBox="1"/>
          <p:nvPr/>
        </p:nvSpPr>
        <p:spPr>
          <a:xfrm>
            <a:off x="9047285" y="5055577"/>
            <a:ext cx="293663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Ведущий семинара:</a:t>
            </a:r>
          </a:p>
          <a:p>
            <a:r>
              <a:rPr lang="ru-RU" dirty="0" smtClean="0"/>
              <a:t>Конькова Елена Л</a:t>
            </a:r>
            <a:r>
              <a:rPr lang="ru-RU" dirty="0" smtClean="0"/>
              <a:t>еонидовна</a:t>
            </a:r>
            <a:r>
              <a:rPr lang="ru-RU" dirty="0" smtClean="0"/>
              <a:t>, </a:t>
            </a:r>
            <a:r>
              <a:rPr lang="ru-RU" dirty="0"/>
              <a:t>учитель географии МБОУ «Средняя школа №12» </a:t>
            </a:r>
          </a:p>
          <a:p>
            <a:r>
              <a:rPr lang="ru-RU" dirty="0"/>
              <a:t>г. </a:t>
            </a:r>
            <a:r>
              <a:rPr lang="ru-RU" dirty="0" err="1"/>
              <a:t>Нижневаровска</a:t>
            </a:r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5530362" y="518746"/>
            <a:ext cx="632166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/>
              <a:t>П</a:t>
            </a:r>
            <a:r>
              <a:rPr lang="ru-RU" sz="2800" dirty="0" smtClean="0"/>
              <a:t>рактико-ориентированный </a:t>
            </a:r>
            <a:r>
              <a:rPr lang="ru-RU" sz="2800" dirty="0"/>
              <a:t>семинар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29851404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>
            <a:extLst>
              <a:ext uri="{FF2B5EF4-FFF2-40B4-BE49-F238E27FC236}">
                <a16:creationId xmlns:a16="http://schemas.microsoft.com/office/drawing/2014/main" id="{71A4A5A1-0458-48E4-B312-14D9B1F251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250" y="105509"/>
            <a:ext cx="12170019" cy="1447066"/>
          </a:xfrm>
        </p:spPr>
        <p:txBody>
          <a:bodyPr>
            <a:normAutofit/>
          </a:bodyPr>
          <a:lstStyle/>
          <a:p>
            <a:r>
              <a:rPr lang="ru-RU" b="1" dirty="0"/>
              <a:t>Метод интенсификации обучения </a:t>
            </a:r>
            <a:endParaRPr lang="ru-RU" dirty="0"/>
          </a:p>
        </p:txBody>
      </p:sp>
      <p:cxnSp>
        <p:nvCxnSpPr>
          <p:cNvPr id="17" name="Прямая соединительная линия 16">
            <a:extLst>
              <a:ext uri="{FF2B5EF4-FFF2-40B4-BE49-F238E27FC236}">
                <a16:creationId xmlns:a16="http://schemas.microsoft.com/office/drawing/2014/main" id="{5DBF1CE9-F983-4CDF-9BDC-C6D0500B4C87}"/>
              </a:ext>
            </a:extLst>
          </p:cNvPr>
          <p:cNvCxnSpPr>
            <a:cxnSpLocks/>
          </p:cNvCxnSpPr>
          <p:nvPr/>
        </p:nvCxnSpPr>
        <p:spPr>
          <a:xfrm flipV="1">
            <a:off x="0" y="1704975"/>
            <a:ext cx="12192000" cy="10990"/>
          </a:xfrm>
          <a:prstGeom prst="line">
            <a:avLst/>
          </a:prstGeom>
          <a:ln w="6350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95250" y="1800225"/>
            <a:ext cx="120015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/>
              <a:t>«Интенсификация - усиление</a:t>
            </a:r>
            <a:r>
              <a:rPr lang="ru-RU" sz="3200" dirty="0"/>
              <a:t>, увеличение </a:t>
            </a:r>
            <a:r>
              <a:rPr lang="ru-RU" sz="3200" dirty="0" smtClean="0"/>
              <a:t>напряженности, производительности</a:t>
            </a:r>
            <a:r>
              <a:rPr lang="ru-RU" sz="3200" dirty="0"/>
              <a:t>, действенности»</a:t>
            </a:r>
            <a:endParaRPr lang="ru-RU" sz="3200" dirty="0"/>
          </a:p>
        </p:txBody>
      </p:sp>
      <p:pic>
        <p:nvPicPr>
          <p:cNvPr id="5122" name="Picture 2" descr="https://gagaru.club/uploads/posts/2023-06/1685961160_gagaru-club-p-kreativnii-chelovechek-vkontakte-59.jpg"/>
          <p:cNvPicPr>
            <a:picLocks noChangeAspect="1" noChangeArrowheads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2974974"/>
            <a:ext cx="3971924" cy="38830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4295775" y="3181350"/>
            <a:ext cx="737235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dirty="0" smtClean="0"/>
              <a:t>«Проблема </a:t>
            </a:r>
            <a:r>
              <a:rPr lang="ru-RU" sz="4400" dirty="0"/>
              <a:t>– сложный вопрос, задача, требующие разрешения, </a:t>
            </a:r>
            <a:r>
              <a:rPr lang="ru-RU" sz="4400" dirty="0" smtClean="0"/>
              <a:t>исследования»</a:t>
            </a:r>
            <a:endParaRPr lang="ru-RU" sz="4400" dirty="0"/>
          </a:p>
        </p:txBody>
      </p:sp>
      <p:sp>
        <p:nvSpPr>
          <p:cNvPr id="10" name="TextBox 9"/>
          <p:cNvSpPr txBox="1"/>
          <p:nvPr/>
        </p:nvSpPr>
        <p:spPr>
          <a:xfrm>
            <a:off x="7591425" y="5305008"/>
            <a:ext cx="4343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/>
              <a:t>С</a:t>
            </a:r>
            <a:r>
              <a:rPr lang="ru-RU" sz="2000" dirty="0" smtClean="0"/>
              <a:t>ловарь </a:t>
            </a:r>
            <a:r>
              <a:rPr lang="ru-RU" sz="2000" dirty="0"/>
              <a:t>русского языка С.И. Ожегова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39421504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>
            <a:extLst>
              <a:ext uri="{FF2B5EF4-FFF2-40B4-BE49-F238E27FC236}">
                <a16:creationId xmlns:a16="http://schemas.microsoft.com/office/drawing/2014/main" id="{DBA08F00-7A36-4C77-BA88-D3BB82D1B4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7548" y="365126"/>
            <a:ext cx="10416251" cy="729884"/>
          </a:xfrm>
        </p:spPr>
        <p:txBody>
          <a:bodyPr/>
          <a:lstStyle/>
          <a:p>
            <a:pPr algn="ctr"/>
            <a:r>
              <a:rPr lang="ru-RU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Тема «План местности»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(5 класс) </a:t>
            </a:r>
            <a:r>
              <a:rPr lang="ru-RU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40CEEC74-FEC3-4754-B684-CBC1E42AD82F}"/>
              </a:ext>
            </a:extLst>
          </p:cNvPr>
          <p:cNvSpPr/>
          <p:nvPr/>
        </p:nvSpPr>
        <p:spPr>
          <a:xfrm>
            <a:off x="0" y="122107"/>
            <a:ext cx="1289538" cy="436119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9" name="Прямая соединительная линия 8">
            <a:extLst>
              <a:ext uri="{FF2B5EF4-FFF2-40B4-BE49-F238E27FC236}">
                <a16:creationId xmlns:a16="http://schemas.microsoft.com/office/drawing/2014/main" id="{260ED859-81A1-4E3C-A608-4AC57FD0FA2E}"/>
              </a:ext>
            </a:extLst>
          </p:cNvPr>
          <p:cNvCxnSpPr>
            <a:cxnSpLocks/>
          </p:cNvCxnSpPr>
          <p:nvPr/>
        </p:nvCxnSpPr>
        <p:spPr>
          <a:xfrm flipV="1">
            <a:off x="937548" y="1101563"/>
            <a:ext cx="9507713" cy="41513"/>
          </a:xfrm>
          <a:prstGeom prst="line">
            <a:avLst/>
          </a:prstGeom>
          <a:ln w="6350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/>
          <p:cNvSpPr txBox="1"/>
          <p:nvPr/>
        </p:nvSpPr>
        <p:spPr>
          <a:xfrm>
            <a:off x="190500" y="1257300"/>
            <a:ext cx="1172527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/>
              <a:t>Проблемное задание:  </a:t>
            </a:r>
            <a:r>
              <a:rPr lang="ru-RU" sz="3200" dirty="0"/>
              <a:t>работая с планом </a:t>
            </a:r>
            <a:r>
              <a:rPr lang="ru-RU" sz="3200" dirty="0" smtClean="0"/>
              <a:t>местности </a:t>
            </a:r>
            <a:r>
              <a:rPr lang="ru-RU" sz="3200" dirty="0"/>
              <a:t>вычислить время по пройденному маршруту? </a:t>
            </a:r>
            <a:endParaRPr lang="ru-RU" sz="3200" dirty="0"/>
          </a:p>
        </p:txBody>
      </p:sp>
      <p:pic>
        <p:nvPicPr>
          <p:cNvPr id="12" name="Объект 11"/>
          <p:cNvPicPr>
            <a:picLocks noGrp="1"/>
          </p:cNvPicPr>
          <p:nvPr>
            <p:ph idx="1"/>
          </p:nvPr>
        </p:nvPicPr>
        <p:blipFill rotWithShape="1">
          <a:blip r:embed="rId2"/>
          <a:srcRect b="2468"/>
          <a:stretch/>
        </p:blipFill>
        <p:spPr>
          <a:xfrm>
            <a:off x="300170" y="2334518"/>
            <a:ext cx="4995730" cy="4228207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11038" y="5861908"/>
            <a:ext cx="2667231" cy="807790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45173" y="2496808"/>
            <a:ext cx="6492803" cy="32997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98101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>
            <a:extLst>
              <a:ext uri="{FF2B5EF4-FFF2-40B4-BE49-F238E27FC236}">
                <a16:creationId xmlns:a16="http://schemas.microsoft.com/office/drawing/2014/main" id="{DBA08F00-7A36-4C77-BA88-D3BB82D1B4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6774" y="365125"/>
            <a:ext cx="10487025" cy="701675"/>
          </a:xfrm>
        </p:spPr>
        <p:txBody>
          <a:bodyPr/>
          <a:lstStyle/>
          <a:p>
            <a:pPr algn="ctr"/>
            <a:r>
              <a:rPr lang="ru-RU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Тема «Народы мира»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(7 класс) </a:t>
            </a:r>
            <a:r>
              <a:rPr lang="ru-RU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40CEEC74-FEC3-4754-B684-CBC1E42AD82F}"/>
              </a:ext>
            </a:extLst>
          </p:cNvPr>
          <p:cNvSpPr/>
          <p:nvPr/>
        </p:nvSpPr>
        <p:spPr>
          <a:xfrm>
            <a:off x="0" y="122107"/>
            <a:ext cx="1289538" cy="436119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9" name="Прямая соединительная линия 8">
            <a:extLst>
              <a:ext uri="{FF2B5EF4-FFF2-40B4-BE49-F238E27FC236}">
                <a16:creationId xmlns:a16="http://schemas.microsoft.com/office/drawing/2014/main" id="{260ED859-81A1-4E3C-A608-4AC57FD0FA2E}"/>
              </a:ext>
            </a:extLst>
          </p:cNvPr>
          <p:cNvCxnSpPr>
            <a:cxnSpLocks/>
          </p:cNvCxnSpPr>
          <p:nvPr/>
        </p:nvCxnSpPr>
        <p:spPr>
          <a:xfrm flipV="1">
            <a:off x="994699" y="1066800"/>
            <a:ext cx="9507713" cy="41513"/>
          </a:xfrm>
          <a:prstGeom prst="line">
            <a:avLst/>
          </a:prstGeom>
          <a:ln w="6350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/>
          <p:cNvSpPr txBox="1"/>
          <p:nvPr/>
        </p:nvSpPr>
        <p:spPr>
          <a:xfrm>
            <a:off x="644769" y="1230597"/>
            <a:ext cx="1040423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Проблемные вопросы:</a:t>
            </a:r>
          </a:p>
          <a:p>
            <a:r>
              <a:rPr lang="ru-RU" dirty="0" smtClean="0"/>
              <a:t> - Почему </a:t>
            </a:r>
            <a:r>
              <a:rPr lang="ru-RU" dirty="0"/>
              <a:t>продукты питания и зимнюю одежду ханты и манси хранят в лабазе – деревянном срубе, который стоит на сваях? </a:t>
            </a:r>
            <a:endParaRPr lang="ru-RU" dirty="0" smtClean="0"/>
          </a:p>
          <a:p>
            <a:r>
              <a:rPr lang="ru-RU" dirty="0" smtClean="0"/>
              <a:t>- Почему </a:t>
            </a:r>
            <a:r>
              <a:rPr lang="ru-RU" dirty="0"/>
              <a:t>традиционным жилищем у ханты и манси является чум, а не дом? </a:t>
            </a:r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3204" y="2681164"/>
            <a:ext cx="4166971" cy="3469281"/>
          </a:xfrm>
          <a:prstGeom prst="rect">
            <a:avLst/>
          </a:prstGeom>
        </p:spPr>
      </p:pic>
      <p:pic>
        <p:nvPicPr>
          <p:cNvPr id="14" name="Рисунок 13" descr="https://pro-dachnikov.com/uploads/posts/2021-10/1634042991_58-p-chum-foto-67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0300" y="2576446"/>
            <a:ext cx="4438650" cy="3468238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TextBox 9"/>
          <p:cNvSpPr txBox="1"/>
          <p:nvPr/>
        </p:nvSpPr>
        <p:spPr>
          <a:xfrm>
            <a:off x="6276975" y="6044684"/>
            <a:ext cx="43719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Зимний чум. Фото из сети Интернет.</a:t>
            </a:r>
            <a:endParaRPr lang="ru-RU" dirty="0"/>
          </a:p>
        </p:txBody>
      </p:sp>
      <p:sp>
        <p:nvSpPr>
          <p:cNvPr id="15" name="TextBox 14"/>
          <p:cNvSpPr txBox="1"/>
          <p:nvPr/>
        </p:nvSpPr>
        <p:spPr>
          <a:xfrm>
            <a:off x="866775" y="6134100"/>
            <a:ext cx="473392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err="1"/>
              <a:t>Лянторский</a:t>
            </a:r>
            <a:r>
              <a:rPr lang="ru-RU" dirty="0"/>
              <a:t> Хантыйский этнографический музей </a:t>
            </a:r>
            <a:r>
              <a:rPr lang="ru-RU" dirty="0">
                <a:hlinkClick r:id="rId4"/>
              </a:rPr>
              <a:t>http://</a:t>
            </a:r>
            <a:r>
              <a:rPr lang="ru-RU" dirty="0" smtClean="0">
                <a:hlinkClick r:id="rId4"/>
              </a:rPr>
              <a:t>lhem.ru/index.html</a:t>
            </a:r>
            <a:endParaRPr lang="ru-RU" dirty="0" smtClean="0"/>
          </a:p>
          <a:p>
            <a:endParaRPr lang="ru-RU" dirty="0"/>
          </a:p>
          <a:p>
            <a:endParaRPr lang="ru-RU" dirty="0"/>
          </a:p>
        </p:txBody>
      </p:sp>
      <p:sp>
        <p:nvSpPr>
          <p:cNvPr id="16" name="TextBox 15"/>
          <p:cNvSpPr txBox="1"/>
          <p:nvPr/>
        </p:nvSpPr>
        <p:spPr>
          <a:xfrm>
            <a:off x="5286376" y="6315076"/>
            <a:ext cx="69056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Как построить чум </a:t>
            </a:r>
            <a:r>
              <a:rPr lang="ru-RU" dirty="0">
                <a:hlinkClick r:id="rId5"/>
              </a:rPr>
              <a:t>https://www.youtube.com/watch?v=JWGHzWs3L1w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487206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>
            <a:extLst>
              <a:ext uri="{FF2B5EF4-FFF2-40B4-BE49-F238E27FC236}">
                <a16:creationId xmlns:a16="http://schemas.microsoft.com/office/drawing/2014/main" id="{DBA08F00-7A36-4C77-BA88-D3BB82D1B4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6774" y="365125"/>
            <a:ext cx="10487025" cy="701675"/>
          </a:xfrm>
        </p:spPr>
        <p:txBody>
          <a:bodyPr/>
          <a:lstStyle/>
          <a:p>
            <a:pPr algn="ctr"/>
            <a:r>
              <a:rPr lang="ru-RU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Тема «Народы мира»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(7 класс) </a:t>
            </a:r>
            <a:r>
              <a:rPr lang="ru-RU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40CEEC74-FEC3-4754-B684-CBC1E42AD82F}"/>
              </a:ext>
            </a:extLst>
          </p:cNvPr>
          <p:cNvSpPr/>
          <p:nvPr/>
        </p:nvSpPr>
        <p:spPr>
          <a:xfrm>
            <a:off x="0" y="122107"/>
            <a:ext cx="1289538" cy="436119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9" name="Прямая соединительная линия 8">
            <a:extLst>
              <a:ext uri="{FF2B5EF4-FFF2-40B4-BE49-F238E27FC236}">
                <a16:creationId xmlns:a16="http://schemas.microsoft.com/office/drawing/2014/main" id="{260ED859-81A1-4E3C-A608-4AC57FD0FA2E}"/>
              </a:ext>
            </a:extLst>
          </p:cNvPr>
          <p:cNvCxnSpPr>
            <a:cxnSpLocks/>
          </p:cNvCxnSpPr>
          <p:nvPr/>
        </p:nvCxnSpPr>
        <p:spPr>
          <a:xfrm flipV="1">
            <a:off x="994699" y="1066800"/>
            <a:ext cx="9507713" cy="41513"/>
          </a:xfrm>
          <a:prstGeom prst="line">
            <a:avLst/>
          </a:prstGeom>
          <a:ln w="6350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/>
          <p:cNvSpPr txBox="1"/>
          <p:nvPr/>
        </p:nvSpPr>
        <p:spPr>
          <a:xfrm>
            <a:off x="644769" y="1230597"/>
            <a:ext cx="1040423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/>
              <a:t>Проблемны</a:t>
            </a:r>
            <a:r>
              <a:rPr lang="ru-RU" sz="3200" dirty="0"/>
              <a:t>й</a:t>
            </a:r>
            <a:r>
              <a:rPr lang="ru-RU" sz="3200" dirty="0" smtClean="0"/>
              <a:t> вопрос: Почему </a:t>
            </a:r>
            <a:r>
              <a:rPr lang="ru-RU" sz="3200" dirty="0"/>
              <a:t>чум, а не дом</a:t>
            </a:r>
            <a:r>
              <a:rPr lang="ru-RU" sz="3200" dirty="0" smtClean="0"/>
              <a:t>?</a:t>
            </a:r>
            <a:endParaRPr lang="ru-RU" sz="32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94388" y="1739171"/>
            <a:ext cx="5739912" cy="2517635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326" r="26134"/>
          <a:stretch/>
        </p:blipFill>
        <p:spPr>
          <a:xfrm rot="5400000">
            <a:off x="7678805" y="2064073"/>
            <a:ext cx="2976579" cy="246841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361" b="28611"/>
          <a:stretch/>
        </p:blipFill>
        <p:spPr>
          <a:xfrm rot="10800000">
            <a:off x="2010777" y="4245663"/>
            <a:ext cx="5747531" cy="2544480"/>
          </a:xfrm>
          <a:prstGeom prst="rect">
            <a:avLst/>
          </a:prstGeom>
        </p:spPr>
      </p:pic>
      <p:pic>
        <p:nvPicPr>
          <p:cNvPr id="10" name="Рисунок 9" descr="C:\Users\Учитель\Desktop\IMG_20230220_085051_614.jp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39375" y="4298703"/>
            <a:ext cx="1828800" cy="24384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40817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>
            <a:extLst>
              <a:ext uri="{FF2B5EF4-FFF2-40B4-BE49-F238E27FC236}">
                <a16:creationId xmlns:a16="http://schemas.microsoft.com/office/drawing/2014/main" id="{71A4A5A1-0458-48E4-B312-14D9B1F251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250" y="105509"/>
            <a:ext cx="12170019" cy="1447066"/>
          </a:xfrm>
        </p:spPr>
        <p:txBody>
          <a:bodyPr>
            <a:normAutofit/>
          </a:bodyPr>
          <a:lstStyle/>
          <a:p>
            <a:r>
              <a:rPr lang="ru-RU" b="1" dirty="0"/>
              <a:t>Методы организации учебного исследования и проектной деятельности.</a:t>
            </a:r>
          </a:p>
        </p:txBody>
      </p:sp>
      <p:cxnSp>
        <p:nvCxnSpPr>
          <p:cNvPr id="17" name="Прямая соединительная линия 16">
            <a:extLst>
              <a:ext uri="{FF2B5EF4-FFF2-40B4-BE49-F238E27FC236}">
                <a16:creationId xmlns:a16="http://schemas.microsoft.com/office/drawing/2014/main" id="{5DBF1CE9-F983-4CDF-9BDC-C6D0500B4C87}"/>
              </a:ext>
            </a:extLst>
          </p:cNvPr>
          <p:cNvCxnSpPr>
            <a:cxnSpLocks/>
          </p:cNvCxnSpPr>
          <p:nvPr/>
        </p:nvCxnSpPr>
        <p:spPr>
          <a:xfrm flipV="1">
            <a:off x="0" y="1704975"/>
            <a:ext cx="12192000" cy="10990"/>
          </a:xfrm>
          <a:prstGeom prst="line">
            <a:avLst/>
          </a:prstGeom>
          <a:ln w="6350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95250" y="1800225"/>
            <a:ext cx="120015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/>
              <a:t>«</a:t>
            </a:r>
            <a:r>
              <a:rPr lang="ru-RU" sz="3200" dirty="0"/>
              <a:t>Самое лучшее открытие – то, которое ребенок делает сам</a:t>
            </a:r>
            <a:r>
              <a:rPr lang="ru-RU" sz="3200" dirty="0" smtClean="0"/>
              <a:t>»   </a:t>
            </a:r>
          </a:p>
          <a:p>
            <a:pPr algn="r"/>
            <a:r>
              <a:rPr lang="ru-RU" sz="3200" dirty="0"/>
              <a:t>Ральф </a:t>
            </a:r>
            <a:r>
              <a:rPr lang="ru-RU" sz="3200" dirty="0" err="1"/>
              <a:t>Уолдо</a:t>
            </a:r>
            <a:r>
              <a:rPr lang="ru-RU" sz="3200" dirty="0" err="1"/>
              <a:t>Эмерсон</a:t>
            </a:r>
            <a:endParaRPr lang="ru-RU" sz="3200" dirty="0"/>
          </a:p>
        </p:txBody>
      </p:sp>
      <p:sp>
        <p:nvSpPr>
          <p:cNvPr id="8" name="TextBox 7"/>
          <p:cNvSpPr txBox="1"/>
          <p:nvPr/>
        </p:nvSpPr>
        <p:spPr>
          <a:xfrm>
            <a:off x="4810125" y="3181350"/>
            <a:ext cx="68580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/>
              <a:t>Одна из важнейших задач учителя в современных условиях уметь создать среду, провоцирующую учащегося на появление вопросов и желание найти ответы, то есть на проявление черт исследовательского поведения. </a:t>
            </a:r>
            <a:endParaRPr lang="ru-RU" sz="3200" dirty="0"/>
          </a:p>
        </p:txBody>
      </p:sp>
      <p:pic>
        <p:nvPicPr>
          <p:cNvPr id="7172" name="Picture 4" descr="https://avatars.mds.yandex.net/i?id=3b78b4628f0180ab170641fd1a5a48c2a4d42ef6-10641531-images-thumbs&amp;n=1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2961703"/>
            <a:ext cx="4461597" cy="39008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142848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>
            <a:extLst>
              <a:ext uri="{FF2B5EF4-FFF2-40B4-BE49-F238E27FC236}">
                <a16:creationId xmlns:a16="http://schemas.microsoft.com/office/drawing/2014/main" id="{DBA08F00-7A36-4C77-BA88-D3BB82D1B4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2593" y="558226"/>
            <a:ext cx="10154531" cy="537149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Темы «Ориентирование» (5 класс) или «Природные зоны»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(6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класс) </a:t>
            </a:r>
            <a:r>
              <a:rPr lang="ru-RU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40CEEC74-FEC3-4754-B684-CBC1E42AD82F}"/>
              </a:ext>
            </a:extLst>
          </p:cNvPr>
          <p:cNvSpPr/>
          <p:nvPr/>
        </p:nvSpPr>
        <p:spPr>
          <a:xfrm>
            <a:off x="0" y="122107"/>
            <a:ext cx="1289538" cy="436119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9" name="Прямая соединительная линия 8">
            <a:extLst>
              <a:ext uri="{FF2B5EF4-FFF2-40B4-BE49-F238E27FC236}">
                <a16:creationId xmlns:a16="http://schemas.microsoft.com/office/drawing/2014/main" id="{260ED859-81A1-4E3C-A608-4AC57FD0FA2E}"/>
              </a:ext>
            </a:extLst>
          </p:cNvPr>
          <p:cNvCxnSpPr>
            <a:cxnSpLocks/>
          </p:cNvCxnSpPr>
          <p:nvPr/>
        </p:nvCxnSpPr>
        <p:spPr>
          <a:xfrm flipV="1">
            <a:off x="1132593" y="1562100"/>
            <a:ext cx="9507713" cy="41513"/>
          </a:xfrm>
          <a:prstGeom prst="line">
            <a:avLst/>
          </a:prstGeom>
          <a:ln w="6350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/>
          <p:cNvSpPr txBox="1"/>
          <p:nvPr/>
        </p:nvSpPr>
        <p:spPr>
          <a:xfrm>
            <a:off x="276225" y="2257424"/>
            <a:ext cx="1077277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Проблемные вопросы: </a:t>
            </a:r>
          </a:p>
          <a:p>
            <a:r>
              <a:rPr lang="ru-RU" sz="2400" dirty="0" smtClean="0"/>
              <a:t>- Почему </a:t>
            </a:r>
            <a:r>
              <a:rPr lang="ru-RU" sz="2400" dirty="0" err="1"/>
              <a:t>Васютка</a:t>
            </a:r>
            <a:r>
              <a:rPr lang="ru-RU" sz="2400" dirty="0"/>
              <a:t> не погиб в тайге от голода и холода? </a:t>
            </a:r>
            <a:endParaRPr lang="ru-RU" sz="2400" dirty="0" smtClean="0"/>
          </a:p>
          <a:p>
            <a:r>
              <a:rPr lang="ru-RU" sz="2400" dirty="0" smtClean="0"/>
              <a:t>- Что </a:t>
            </a:r>
            <a:r>
              <a:rPr lang="ru-RU" sz="2400" dirty="0"/>
              <a:t>помогло </a:t>
            </a:r>
            <a:r>
              <a:rPr lang="ru-RU" sz="2400" dirty="0" err="1"/>
              <a:t>Васютке</a:t>
            </a:r>
            <a:r>
              <a:rPr lang="ru-RU" sz="2400" dirty="0"/>
              <a:t> выжить? </a:t>
            </a:r>
            <a:endParaRPr lang="ru-RU" sz="2400" dirty="0" smtClean="0"/>
          </a:p>
          <a:p>
            <a:r>
              <a:rPr lang="ru-RU" sz="2400" dirty="0" smtClean="0"/>
              <a:t>- Чем </a:t>
            </a:r>
            <a:r>
              <a:rPr lang="ru-RU" sz="2400" dirty="0"/>
              <a:t>богата тайга? </a:t>
            </a:r>
          </a:p>
        </p:txBody>
      </p:sp>
      <p:pic>
        <p:nvPicPr>
          <p:cNvPr id="11" name="Рисунок 10"/>
          <p:cNvPicPr/>
          <p:nvPr/>
        </p:nvPicPr>
        <p:blipFill>
          <a:blip r:embed="rId2"/>
          <a:stretch>
            <a:fillRect/>
          </a:stretch>
        </p:blipFill>
        <p:spPr>
          <a:xfrm>
            <a:off x="1740143" y="3811290"/>
            <a:ext cx="2136531" cy="2658287"/>
          </a:xfrm>
          <a:prstGeom prst="rect">
            <a:avLst/>
          </a:prstGeom>
        </p:spPr>
      </p:pic>
      <p:pic>
        <p:nvPicPr>
          <p:cNvPr id="12" name="Рисунок 11"/>
          <p:cNvPicPr/>
          <p:nvPr/>
        </p:nvPicPr>
        <p:blipFill>
          <a:blip r:embed="rId3"/>
          <a:stretch>
            <a:fillRect/>
          </a:stretch>
        </p:blipFill>
        <p:spPr>
          <a:xfrm>
            <a:off x="4812030" y="4530408"/>
            <a:ext cx="5579744" cy="205073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943475" y="3811290"/>
            <a:ext cx="54482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Задания на поиск </a:t>
            </a:r>
            <a:r>
              <a:rPr lang="ru-RU" dirty="0"/>
              <a:t>ошибок в тексте, восстановление записей текста, пропусков слов в тексте. </a:t>
            </a: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3448050" y="1626888"/>
            <a:ext cx="47148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solidFill>
                  <a:srgbClr val="C00000"/>
                </a:solidFill>
              </a:rPr>
              <a:t>Исследование текста</a:t>
            </a:r>
            <a:endParaRPr lang="ru-RU" sz="32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260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>
            <a:extLst>
              <a:ext uri="{FF2B5EF4-FFF2-40B4-BE49-F238E27FC236}">
                <a16:creationId xmlns:a16="http://schemas.microsoft.com/office/drawing/2014/main" id="{DBA08F00-7A36-4C77-BA88-D3BB82D1B4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2593" y="558226"/>
            <a:ext cx="10154531" cy="537149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Тема «Формирование климата России. Климатообразующие факторы» </a:t>
            </a:r>
            <a:br>
              <a:rPr lang="ru-RU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</a:t>
            </a:r>
            <a:r>
              <a:rPr lang="ru-RU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8</a:t>
            </a:r>
            <a:r>
              <a:rPr lang="ru-RU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класс)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40CEEC74-FEC3-4754-B684-CBC1E42AD82F}"/>
              </a:ext>
            </a:extLst>
          </p:cNvPr>
          <p:cNvSpPr/>
          <p:nvPr/>
        </p:nvSpPr>
        <p:spPr>
          <a:xfrm>
            <a:off x="0" y="122107"/>
            <a:ext cx="1289538" cy="436119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9" name="Прямая соединительная линия 8">
            <a:extLst>
              <a:ext uri="{FF2B5EF4-FFF2-40B4-BE49-F238E27FC236}">
                <a16:creationId xmlns:a16="http://schemas.microsoft.com/office/drawing/2014/main" id="{260ED859-81A1-4E3C-A608-4AC57FD0FA2E}"/>
              </a:ext>
            </a:extLst>
          </p:cNvPr>
          <p:cNvCxnSpPr>
            <a:cxnSpLocks/>
          </p:cNvCxnSpPr>
          <p:nvPr/>
        </p:nvCxnSpPr>
        <p:spPr>
          <a:xfrm flipV="1">
            <a:off x="1132593" y="1678762"/>
            <a:ext cx="9507713" cy="41513"/>
          </a:xfrm>
          <a:prstGeom prst="line">
            <a:avLst/>
          </a:prstGeom>
          <a:ln w="6350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3876674" y="1678762"/>
            <a:ext cx="428625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solidFill>
                  <a:srgbClr val="C00000"/>
                </a:solidFill>
              </a:rPr>
              <a:t>Исследование карты</a:t>
            </a:r>
            <a:endParaRPr lang="ru-RU" sz="3200" dirty="0">
              <a:solidFill>
                <a:srgbClr val="C00000"/>
              </a:solidFill>
            </a:endParaRPr>
          </a:p>
        </p:txBody>
      </p:sp>
      <p:pic>
        <p:nvPicPr>
          <p:cNvPr id="10" name="Рисунок 9"/>
          <p:cNvPicPr/>
          <p:nvPr/>
        </p:nvPicPr>
        <p:blipFill>
          <a:blip r:embed="rId2"/>
          <a:stretch>
            <a:fillRect/>
          </a:stretch>
        </p:blipFill>
        <p:spPr>
          <a:xfrm>
            <a:off x="200026" y="2656424"/>
            <a:ext cx="3849685" cy="2753776"/>
          </a:xfrm>
          <a:prstGeom prst="rect">
            <a:avLst/>
          </a:prstGeom>
        </p:spPr>
      </p:pic>
      <p:pic>
        <p:nvPicPr>
          <p:cNvPr id="13" name="Рисунок 12"/>
          <p:cNvPicPr/>
          <p:nvPr/>
        </p:nvPicPr>
        <p:blipFill>
          <a:blip r:embed="rId3"/>
          <a:stretch>
            <a:fillRect/>
          </a:stretch>
        </p:blipFill>
        <p:spPr>
          <a:xfrm>
            <a:off x="4181475" y="2656424"/>
            <a:ext cx="3516310" cy="2753776"/>
          </a:xfrm>
          <a:prstGeom prst="rect">
            <a:avLst/>
          </a:prstGeom>
        </p:spPr>
      </p:pic>
      <p:pic>
        <p:nvPicPr>
          <p:cNvPr id="14" name="Рисунок 13"/>
          <p:cNvPicPr/>
          <p:nvPr/>
        </p:nvPicPr>
        <p:blipFill>
          <a:blip r:embed="rId4"/>
          <a:stretch>
            <a:fillRect/>
          </a:stretch>
        </p:blipFill>
        <p:spPr>
          <a:xfrm>
            <a:off x="7829549" y="2656424"/>
            <a:ext cx="3457575" cy="27537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57712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>
            <a:extLst>
              <a:ext uri="{FF2B5EF4-FFF2-40B4-BE49-F238E27FC236}">
                <a16:creationId xmlns:a16="http://schemas.microsoft.com/office/drawing/2014/main" id="{DBA08F00-7A36-4C77-BA88-D3BB82D1B4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2593" y="558226"/>
            <a:ext cx="10154531" cy="537149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Тема «</a:t>
            </a:r>
            <a:r>
              <a:rPr lang="ru-RU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Западная Сибирь</a:t>
            </a:r>
            <a:r>
              <a:rPr lang="ru-RU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» (9 класс)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40CEEC74-FEC3-4754-B684-CBC1E42AD82F}"/>
              </a:ext>
            </a:extLst>
          </p:cNvPr>
          <p:cNvSpPr/>
          <p:nvPr/>
        </p:nvSpPr>
        <p:spPr>
          <a:xfrm>
            <a:off x="0" y="122107"/>
            <a:ext cx="1289538" cy="436119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9" name="Прямая соединительная линия 8">
            <a:extLst>
              <a:ext uri="{FF2B5EF4-FFF2-40B4-BE49-F238E27FC236}">
                <a16:creationId xmlns:a16="http://schemas.microsoft.com/office/drawing/2014/main" id="{260ED859-81A1-4E3C-A608-4AC57FD0FA2E}"/>
              </a:ext>
            </a:extLst>
          </p:cNvPr>
          <p:cNvCxnSpPr>
            <a:cxnSpLocks/>
          </p:cNvCxnSpPr>
          <p:nvPr/>
        </p:nvCxnSpPr>
        <p:spPr>
          <a:xfrm flipV="1">
            <a:off x="1132593" y="1319618"/>
            <a:ext cx="9507713" cy="41513"/>
          </a:xfrm>
          <a:prstGeom prst="line">
            <a:avLst/>
          </a:prstGeom>
          <a:ln w="6350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/>
          <p:cNvSpPr txBox="1"/>
          <p:nvPr/>
        </p:nvSpPr>
        <p:spPr>
          <a:xfrm>
            <a:off x="276225" y="2257424"/>
            <a:ext cx="1077277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Представьте себе, что вы специалист отдела кадров, вы занимаетесь поиском и подбором работников. К вам пришли резюме, есть вакансии, ваша задача распределить сотрудников по отраслям производства и направить на работу в экономические районы </a:t>
            </a:r>
            <a:r>
              <a:rPr lang="ru-RU" dirty="0" smtClean="0"/>
              <a:t>Югры.</a:t>
            </a:r>
            <a:endParaRPr lang="ru-RU" sz="2400" dirty="0"/>
          </a:p>
        </p:txBody>
      </p:sp>
      <p:sp>
        <p:nvSpPr>
          <p:cNvPr id="3" name="TextBox 2"/>
          <p:cNvSpPr txBox="1"/>
          <p:nvPr/>
        </p:nvSpPr>
        <p:spPr>
          <a:xfrm>
            <a:off x="8801373" y="3547703"/>
            <a:ext cx="3028677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Лаборант химического анализа, оператор по добыче нефти и газа, сварщик, водитель всех категорий, тракторист, лесоруб, мастер маникюра, </a:t>
            </a:r>
            <a:r>
              <a:rPr lang="ru-RU" dirty="0" err="1"/>
              <a:t>айти</a:t>
            </a:r>
            <a:r>
              <a:rPr lang="ru-RU" dirty="0"/>
              <a:t> -специалист, строитель, горный мастер, лесничий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448050" y="1626888"/>
            <a:ext cx="535332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solidFill>
                  <a:srgbClr val="C00000"/>
                </a:solidFill>
              </a:rPr>
              <a:t>Исследование текста, карты</a:t>
            </a:r>
            <a:endParaRPr lang="ru-RU" sz="3200" dirty="0">
              <a:solidFill>
                <a:srgbClr val="C00000"/>
              </a:solidFill>
            </a:endParaRPr>
          </a:p>
        </p:txBody>
      </p:sp>
      <p:pic>
        <p:nvPicPr>
          <p:cNvPr id="10" name="Рисунок 9"/>
          <p:cNvPicPr/>
          <p:nvPr/>
        </p:nvPicPr>
        <p:blipFill>
          <a:blip r:embed="rId2"/>
          <a:stretch>
            <a:fillRect/>
          </a:stretch>
        </p:blipFill>
        <p:spPr>
          <a:xfrm>
            <a:off x="256733" y="3440430"/>
            <a:ext cx="1965960" cy="2339340"/>
          </a:xfrm>
          <a:prstGeom prst="rect">
            <a:avLst/>
          </a:prstGeom>
        </p:spPr>
      </p:pic>
      <p:pic>
        <p:nvPicPr>
          <p:cNvPr id="13" name="Рисунок 12"/>
          <p:cNvPicPr/>
          <p:nvPr/>
        </p:nvPicPr>
        <p:blipFill>
          <a:blip r:embed="rId3"/>
          <a:stretch>
            <a:fillRect/>
          </a:stretch>
        </p:blipFill>
        <p:spPr>
          <a:xfrm>
            <a:off x="2138045" y="4377531"/>
            <a:ext cx="1610360" cy="2356485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04005" y="3547704"/>
            <a:ext cx="4341768" cy="2976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79011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>
            <a:extLst>
              <a:ext uri="{FF2B5EF4-FFF2-40B4-BE49-F238E27FC236}">
                <a16:creationId xmlns:a16="http://schemas.microsoft.com/office/drawing/2014/main" id="{71A4A5A1-0458-48E4-B312-14D9B1F251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3431" y="105509"/>
            <a:ext cx="12071838" cy="1988324"/>
          </a:xfrm>
        </p:spPr>
        <p:txBody>
          <a:bodyPr>
            <a:normAutofit/>
          </a:bodyPr>
          <a:lstStyle/>
          <a:p>
            <a:pPr algn="ctr"/>
            <a:r>
              <a:rPr lang="ru-RU" b="1" dirty="0"/>
              <a:t>Учебное проектирование</a:t>
            </a:r>
            <a:endParaRPr lang="ru-RU" dirty="0"/>
          </a:p>
        </p:txBody>
      </p:sp>
      <p:cxnSp>
        <p:nvCxnSpPr>
          <p:cNvPr id="17" name="Прямая соединительная линия 16">
            <a:extLst>
              <a:ext uri="{FF2B5EF4-FFF2-40B4-BE49-F238E27FC236}">
                <a16:creationId xmlns:a16="http://schemas.microsoft.com/office/drawing/2014/main" id="{5DBF1CE9-F983-4CDF-9BDC-C6D0500B4C87}"/>
              </a:ext>
            </a:extLst>
          </p:cNvPr>
          <p:cNvCxnSpPr>
            <a:cxnSpLocks/>
          </p:cNvCxnSpPr>
          <p:nvPr/>
        </p:nvCxnSpPr>
        <p:spPr>
          <a:xfrm flipV="1">
            <a:off x="826477" y="1424354"/>
            <a:ext cx="11025554" cy="26377"/>
          </a:xfrm>
          <a:prstGeom prst="line">
            <a:avLst/>
          </a:prstGeom>
          <a:ln w="6350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193431" y="1521069"/>
            <a:ext cx="11808069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/>
              <a:t>При выборе тем краеведческого проекта для выполнения учащимися в ходе изучения курса географии учитель руководствуется следующими критериями:</a:t>
            </a:r>
            <a:endParaRPr lang="ru-RU" sz="2800" dirty="0"/>
          </a:p>
        </p:txBody>
      </p:sp>
      <p:sp>
        <p:nvSpPr>
          <p:cNvPr id="11" name="TextBox 10"/>
          <p:cNvSpPr txBox="1"/>
          <p:nvPr/>
        </p:nvSpPr>
        <p:spPr>
          <a:xfrm>
            <a:off x="76200" y="3048001"/>
            <a:ext cx="11775831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/>
              <a:t>- значимость данной информации для учащихся;</a:t>
            </a:r>
          </a:p>
          <a:p>
            <a:r>
              <a:rPr lang="ru-RU" sz="2400" dirty="0"/>
              <a:t>- социальная значимость проекта;</a:t>
            </a:r>
          </a:p>
          <a:p>
            <a:r>
              <a:rPr lang="ru-RU" sz="2400" dirty="0"/>
              <a:t>- наличие в проекте воспитательного потенциала;</a:t>
            </a:r>
          </a:p>
          <a:p>
            <a:r>
              <a:rPr lang="ru-RU" sz="2400" dirty="0"/>
              <a:t>- связь с изучаемыми темами школьного курса географии;</a:t>
            </a:r>
          </a:p>
          <a:p>
            <a:r>
              <a:rPr lang="ru-RU" sz="2400" dirty="0"/>
              <a:t>- возможность постановки проблемы;</a:t>
            </a:r>
          </a:p>
          <a:p>
            <a:r>
              <a:rPr lang="ru-RU" sz="2400" dirty="0"/>
              <a:t>- время, отводимое на изучение данного раздела и </a:t>
            </a:r>
            <a:r>
              <a:rPr lang="ru-RU" sz="2400" dirty="0" smtClean="0"/>
              <a:t>темы;</a:t>
            </a:r>
            <a:endParaRPr lang="ru-RU" sz="2400" dirty="0"/>
          </a:p>
          <a:p>
            <a:r>
              <a:rPr lang="ru-RU" sz="2400" dirty="0"/>
              <a:t>- возможность реализации межпредметных связей;</a:t>
            </a:r>
          </a:p>
          <a:p>
            <a:r>
              <a:rPr lang="ru-RU" sz="2400" dirty="0"/>
              <a:t>- соотношение имеющихся знаний и личного опыта учащихся в пользу первых.</a:t>
            </a:r>
            <a:endParaRPr lang="ru-RU" sz="2400" dirty="0">
              <a:solidFill>
                <a:schemeClr val="bg1"/>
              </a:solidFill>
            </a:endParaRPr>
          </a:p>
        </p:txBody>
      </p:sp>
      <p:pic>
        <p:nvPicPr>
          <p:cNvPr id="6" name="Picture 2" descr="https://topkin.ru/wp-content/uploads/2016/10/11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1028" y="2683394"/>
            <a:ext cx="4052887" cy="30396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348745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>
            <a:extLst>
              <a:ext uri="{FF2B5EF4-FFF2-40B4-BE49-F238E27FC236}">
                <a16:creationId xmlns:a16="http://schemas.microsoft.com/office/drawing/2014/main" id="{DBA08F00-7A36-4C77-BA88-D3BB82D1B4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2593" y="558226"/>
            <a:ext cx="10154531" cy="537149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Тема «</a:t>
            </a:r>
            <a:r>
              <a:rPr lang="ru-RU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Международный туризм</a:t>
            </a:r>
            <a:r>
              <a:rPr lang="ru-RU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» (10 класс)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40CEEC74-FEC3-4754-B684-CBC1E42AD82F}"/>
              </a:ext>
            </a:extLst>
          </p:cNvPr>
          <p:cNvSpPr/>
          <p:nvPr/>
        </p:nvSpPr>
        <p:spPr>
          <a:xfrm>
            <a:off x="0" y="122107"/>
            <a:ext cx="1289538" cy="436119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9" name="Прямая соединительная линия 8">
            <a:extLst>
              <a:ext uri="{FF2B5EF4-FFF2-40B4-BE49-F238E27FC236}">
                <a16:creationId xmlns:a16="http://schemas.microsoft.com/office/drawing/2014/main" id="{260ED859-81A1-4E3C-A608-4AC57FD0FA2E}"/>
              </a:ext>
            </a:extLst>
          </p:cNvPr>
          <p:cNvCxnSpPr>
            <a:cxnSpLocks/>
          </p:cNvCxnSpPr>
          <p:nvPr/>
        </p:nvCxnSpPr>
        <p:spPr>
          <a:xfrm flipV="1">
            <a:off x="1132593" y="1319618"/>
            <a:ext cx="9507713" cy="41513"/>
          </a:xfrm>
          <a:prstGeom prst="line">
            <a:avLst/>
          </a:prstGeom>
          <a:ln w="6350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/>
          <p:cNvSpPr txBox="1"/>
          <p:nvPr/>
        </p:nvSpPr>
        <p:spPr>
          <a:xfrm>
            <a:off x="247650" y="2580994"/>
            <a:ext cx="77057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Разработайте </a:t>
            </a:r>
            <a:r>
              <a:rPr lang="ru-RU" dirty="0"/>
              <a:t>маршрут, где </a:t>
            </a:r>
            <a:r>
              <a:rPr lang="ru-RU" dirty="0" smtClean="0"/>
              <a:t>будут представлены </a:t>
            </a:r>
            <a:r>
              <a:rPr lang="ru-RU" dirty="0"/>
              <a:t>уникальные объекты Югры. </a:t>
            </a:r>
            <a:endParaRPr lang="ru-RU" sz="2400" dirty="0"/>
          </a:p>
        </p:txBody>
      </p:sp>
      <p:sp>
        <p:nvSpPr>
          <p:cNvPr id="4" name="TextBox 3"/>
          <p:cNvSpPr txBox="1"/>
          <p:nvPr/>
        </p:nvSpPr>
        <p:spPr>
          <a:xfrm>
            <a:off x="981075" y="1361131"/>
            <a:ext cx="82867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/>
              <a:t>Проблема: Чем </a:t>
            </a:r>
            <a:r>
              <a:rPr lang="ru-RU" sz="2800" dirty="0"/>
              <a:t>можно привлечь туриста в Югру? Какой брэнд можно предложить? </a:t>
            </a:r>
            <a:endParaRPr lang="ru-RU" sz="2800" dirty="0">
              <a:solidFill>
                <a:srgbClr val="C00000"/>
              </a:solidFill>
            </a:endParaRPr>
          </a:p>
        </p:txBody>
      </p:sp>
      <p:pic>
        <p:nvPicPr>
          <p:cNvPr id="11" name="Рисунок 10"/>
          <p:cNvPicPr/>
          <p:nvPr/>
        </p:nvPicPr>
        <p:blipFill rotWithShape="1">
          <a:blip r:embed="rId2"/>
          <a:srcRect l="33013" t="20149" r="5167" b="15371"/>
          <a:stretch/>
        </p:blipFill>
        <p:spPr bwMode="auto">
          <a:xfrm>
            <a:off x="151764" y="3523049"/>
            <a:ext cx="4020185" cy="237292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2" name="Рисунок 11"/>
          <p:cNvPicPr/>
          <p:nvPr/>
        </p:nvPicPr>
        <p:blipFill>
          <a:blip r:embed="rId3"/>
          <a:stretch>
            <a:fillRect/>
          </a:stretch>
        </p:blipFill>
        <p:spPr>
          <a:xfrm>
            <a:off x="4487226" y="3216082"/>
            <a:ext cx="3858262" cy="2796602"/>
          </a:xfrm>
          <a:prstGeom prst="rect">
            <a:avLst/>
          </a:prstGeom>
        </p:spPr>
      </p:pic>
      <p:pic>
        <p:nvPicPr>
          <p:cNvPr id="14" name="Рисунок 13"/>
          <p:cNvPicPr/>
          <p:nvPr/>
        </p:nvPicPr>
        <p:blipFill>
          <a:blip r:embed="rId4"/>
          <a:stretch>
            <a:fillRect/>
          </a:stretch>
        </p:blipFill>
        <p:spPr>
          <a:xfrm>
            <a:off x="8602979" y="3321432"/>
            <a:ext cx="3141345" cy="24438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47524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F6F7FB16-5DA2-4A5C-AEEF-15DBC25864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8262" y="1"/>
            <a:ext cx="7914525" cy="1690688"/>
          </a:xfrm>
        </p:spPr>
        <p:txBody>
          <a:bodyPr>
            <a:noAutofit/>
          </a:bodyPr>
          <a:lstStyle/>
          <a:p>
            <a:pPr algn="ctr"/>
            <a:r>
              <a:rPr lang="ru-RU" sz="2800" dirty="0"/>
              <a:t>Теоретические основы использования интерактивных форм и методов обучения в условиях реализации обновленных ФГОС ООО, ФГОС СОО.</a:t>
            </a:r>
          </a:p>
        </p:txBody>
      </p:sp>
      <p:cxnSp>
        <p:nvCxnSpPr>
          <p:cNvPr id="10" name="Прямая соединительная линия 9">
            <a:extLst>
              <a:ext uri="{FF2B5EF4-FFF2-40B4-BE49-F238E27FC236}">
                <a16:creationId xmlns:a16="http://schemas.microsoft.com/office/drawing/2014/main" id="{99FAA15A-6C9A-4D1F-8C39-64C926F00794}"/>
              </a:ext>
            </a:extLst>
          </p:cNvPr>
          <p:cNvCxnSpPr>
            <a:cxnSpLocks/>
          </p:cNvCxnSpPr>
          <p:nvPr/>
        </p:nvCxnSpPr>
        <p:spPr>
          <a:xfrm flipV="1">
            <a:off x="615462" y="1565031"/>
            <a:ext cx="6682153" cy="26377"/>
          </a:xfrm>
          <a:prstGeom prst="line">
            <a:avLst/>
          </a:prstGeom>
          <a:ln w="6350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6" name="Picture 2" descr="https://mir-s3-cdn-cf.behance.net/project_modules/disp/59343524059057.5632fba44782c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4815" y="79131"/>
            <a:ext cx="1786407" cy="24695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s://scientificrussia.ru/images/o/11po-full.jpg"/>
          <p:cNvPicPr>
            <a:picLocks noChangeAspect="1" noChangeArrowheads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81477" y="79131"/>
            <a:ext cx="2469540" cy="24695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s://pdnr.ru/infopediasu/baza28/7243966409108.files/image002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5132" y="3252054"/>
            <a:ext cx="2108374" cy="25358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090772" y="3257857"/>
            <a:ext cx="1960245" cy="2530043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7754815" y="2646485"/>
            <a:ext cx="18266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Я. А. Коменский</a:t>
            </a:r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9961684" y="2646485"/>
            <a:ext cx="18200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Ж.-Ж. </a:t>
            </a:r>
            <a:r>
              <a:rPr lang="ru-RU" dirty="0"/>
              <a:t>Руссо</a:t>
            </a:r>
            <a:endParaRPr lang="ru-RU" dirty="0"/>
          </a:p>
        </p:txBody>
      </p:sp>
      <p:sp>
        <p:nvSpPr>
          <p:cNvPr id="11" name="TextBox 10"/>
          <p:cNvSpPr txBox="1"/>
          <p:nvPr/>
        </p:nvSpPr>
        <p:spPr>
          <a:xfrm>
            <a:off x="7833946" y="5873262"/>
            <a:ext cx="19431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Дж. </a:t>
            </a:r>
            <a:r>
              <a:rPr lang="ru-RU" dirty="0" err="1"/>
              <a:t>Дьюи</a:t>
            </a:r>
            <a:endParaRPr lang="ru-RU" dirty="0"/>
          </a:p>
        </p:txBody>
      </p:sp>
      <p:sp>
        <p:nvSpPr>
          <p:cNvPr id="12" name="TextBox 11"/>
          <p:cNvSpPr txBox="1"/>
          <p:nvPr/>
        </p:nvSpPr>
        <p:spPr>
          <a:xfrm>
            <a:off x="10090772" y="5890846"/>
            <a:ext cx="19602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К. Д. </a:t>
            </a:r>
            <a:r>
              <a:rPr lang="ru-RU" dirty="0" smtClean="0"/>
              <a:t>Ушинский </a:t>
            </a:r>
            <a:endParaRPr lang="ru-RU" dirty="0"/>
          </a:p>
        </p:txBody>
      </p:sp>
      <p:pic>
        <p:nvPicPr>
          <p:cNvPr id="1034" name="Picture 10" descr="https://sh-int2-orenburg-r56.gosweb.gosuslugi.ru/netcat_files/123/1151/perevod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262" y="3156438"/>
            <a:ext cx="3246259" cy="24536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https://psiola-center.ru/wp-content/uploads/2/4/3/24384c5709736937393c8a732d297347.jpeg"/>
          <p:cNvPicPr>
            <a:picLocks noChangeAspect="1" noChangeArrowheads="1"/>
          </p:cNvPicPr>
          <p:nvPr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5112" y="3053405"/>
            <a:ext cx="3546308" cy="26597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extBox 13"/>
          <p:cNvSpPr txBox="1"/>
          <p:nvPr/>
        </p:nvSpPr>
        <p:spPr>
          <a:xfrm>
            <a:off x="158261" y="2019300"/>
            <a:ext cx="354696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Активность должен </a:t>
            </a:r>
            <a:r>
              <a:rPr lang="ru-RU" dirty="0"/>
              <a:t>был проявлять </a:t>
            </a:r>
            <a:r>
              <a:rPr lang="ru-RU" dirty="0" smtClean="0"/>
              <a:t>только преподаватель, ученик - пассивен</a:t>
            </a:r>
            <a:endParaRPr lang="ru-RU" dirty="0"/>
          </a:p>
        </p:txBody>
      </p:sp>
      <p:sp>
        <p:nvSpPr>
          <p:cNvPr id="15" name="TextBox 14"/>
          <p:cNvSpPr txBox="1"/>
          <p:nvPr/>
        </p:nvSpPr>
        <p:spPr>
          <a:xfrm>
            <a:off x="3914775" y="2009706"/>
            <a:ext cx="3581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Ученик - равноправный участник </a:t>
            </a:r>
            <a:r>
              <a:rPr lang="ru-RU" dirty="0"/>
              <a:t>процесса </a:t>
            </a:r>
            <a:r>
              <a:rPr lang="ru-RU" dirty="0" smtClean="0"/>
              <a:t>обучения, должен проявлять активность в обучении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737486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>
            <a:extLst>
              <a:ext uri="{FF2B5EF4-FFF2-40B4-BE49-F238E27FC236}">
                <a16:creationId xmlns:a16="http://schemas.microsoft.com/office/drawing/2014/main" id="{DBA08F00-7A36-4C77-BA88-D3BB82D1B4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7548" y="365125"/>
            <a:ext cx="10416251" cy="767313"/>
          </a:xfrm>
        </p:spPr>
        <p:txBody>
          <a:bodyPr>
            <a:normAutofit/>
          </a:bodyPr>
          <a:lstStyle/>
          <a:p>
            <a:pPr algn="ctr"/>
            <a:r>
              <a:rPr lang="ru-RU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Участие проектов в конкурсах </a:t>
            </a:r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40CEEC74-FEC3-4754-B684-CBC1E42AD82F}"/>
              </a:ext>
            </a:extLst>
          </p:cNvPr>
          <p:cNvSpPr/>
          <p:nvPr/>
        </p:nvSpPr>
        <p:spPr>
          <a:xfrm>
            <a:off x="0" y="122107"/>
            <a:ext cx="1289538" cy="436119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9" name="Прямая соединительная линия 8">
            <a:extLst>
              <a:ext uri="{FF2B5EF4-FFF2-40B4-BE49-F238E27FC236}">
                <a16:creationId xmlns:a16="http://schemas.microsoft.com/office/drawing/2014/main" id="{260ED859-81A1-4E3C-A608-4AC57FD0FA2E}"/>
              </a:ext>
            </a:extLst>
          </p:cNvPr>
          <p:cNvCxnSpPr>
            <a:cxnSpLocks/>
          </p:cNvCxnSpPr>
          <p:nvPr/>
        </p:nvCxnSpPr>
        <p:spPr>
          <a:xfrm flipV="1">
            <a:off x="1013749" y="1157743"/>
            <a:ext cx="9507713" cy="41513"/>
          </a:xfrm>
          <a:prstGeom prst="line">
            <a:avLst/>
          </a:prstGeom>
          <a:ln w="6350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Рисунок 11"/>
          <p:cNvPicPr/>
          <p:nvPr/>
        </p:nvPicPr>
        <p:blipFill>
          <a:blip r:embed="rId2"/>
          <a:stretch>
            <a:fillRect/>
          </a:stretch>
        </p:blipFill>
        <p:spPr>
          <a:xfrm>
            <a:off x="436879" y="1536188"/>
            <a:ext cx="2582545" cy="1727298"/>
          </a:xfrm>
          <a:prstGeom prst="rect">
            <a:avLst/>
          </a:prstGeom>
        </p:spPr>
      </p:pic>
      <p:pic>
        <p:nvPicPr>
          <p:cNvPr id="13" name="Рисунок 12"/>
          <p:cNvPicPr/>
          <p:nvPr/>
        </p:nvPicPr>
        <p:blipFill rotWithShape="1">
          <a:blip r:embed="rId3"/>
          <a:srcRect r="23734"/>
          <a:stretch/>
        </p:blipFill>
        <p:spPr>
          <a:xfrm>
            <a:off x="3463687" y="1551504"/>
            <a:ext cx="2333625" cy="2704307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90499" y="3263486"/>
            <a:ext cx="322103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Интерактивная карта</a:t>
            </a:r>
          </a:p>
          <a:p>
            <a:r>
              <a:rPr lang="ru-RU" dirty="0" smtClean="0"/>
              <a:t>3 место, </a:t>
            </a:r>
            <a:r>
              <a:rPr lang="ru-RU" dirty="0"/>
              <a:t>г</a:t>
            </a:r>
            <a:r>
              <a:rPr lang="ru-RU" dirty="0" smtClean="0"/>
              <a:t>ородской слет НОУ</a:t>
            </a:r>
            <a:endParaRPr lang="ru-RU" dirty="0"/>
          </a:p>
        </p:txBody>
      </p:sp>
      <p:pic>
        <p:nvPicPr>
          <p:cNvPr id="15" name="Объект 14"/>
          <p:cNvPicPr>
            <a:picLocks noGrp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7058025" y="1536188"/>
            <a:ext cx="3781426" cy="230882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829425" y="3909818"/>
            <a:ext cx="4743450" cy="669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И</a:t>
            </a:r>
            <a:r>
              <a:rPr lang="ru-RU" dirty="0" smtClean="0"/>
              <a:t>нтерактивный </a:t>
            </a:r>
            <a:r>
              <a:rPr lang="ru-RU" dirty="0" err="1"/>
              <a:t>квест</a:t>
            </a:r>
            <a:r>
              <a:rPr lang="ru-RU" dirty="0"/>
              <a:t> «И чем полней люблю, тем больше </a:t>
            </a:r>
            <a:r>
              <a:rPr lang="ru-RU" dirty="0" smtClean="0"/>
              <a:t>знаю»,  </a:t>
            </a:r>
            <a:r>
              <a:rPr lang="ru-RU" dirty="0"/>
              <a:t>1 место, городском НОУ 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1125" y="4457700"/>
            <a:ext cx="3091500" cy="1804876"/>
          </a:xfrm>
          <a:prstGeom prst="rect">
            <a:avLst/>
          </a:prstGeom>
        </p:spPr>
      </p:pic>
      <p:pic>
        <p:nvPicPr>
          <p:cNvPr id="16" name="Picture 2" descr="https://sun9-3.userapi.com/impg/Yg37IBVHyBvhzSoviGTtBbPgMMAb3Je6fNh2Ng/Lk0EAU70Drs.jpg?size=1800x1348&amp;quality=95&amp;sign=885e727bdb1d8a078a1b0410132edba4&amp;type=album"/>
          <p:cNvPicPr>
            <a:picLocks noChangeAspect="1" noChangeArrowheads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6360" y="4457699"/>
            <a:ext cx="2880770" cy="21573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190499" y="6198984"/>
            <a:ext cx="302212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https://nuum.ru/videos/1575276-maket-chuma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6300865" y="4972050"/>
            <a:ext cx="365276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2 </a:t>
            </a:r>
            <a:r>
              <a:rPr lang="ru-RU" dirty="0" smtClean="0"/>
              <a:t>место, Межрегиональная конференция </a:t>
            </a:r>
            <a:r>
              <a:rPr lang="ru-RU" dirty="0"/>
              <a:t>творческих исследований детей и подростков «Ремесла и промыслы: прошлое и настоящее</a:t>
            </a:r>
            <a:r>
              <a:rPr lang="ru-RU" dirty="0" smtClean="0"/>
              <a:t>»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992620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F6F7FB16-5DA2-4A5C-AEEF-15DBC25864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1450" y="1133475"/>
            <a:ext cx="7566093" cy="557213"/>
          </a:xfrm>
        </p:spPr>
        <p:txBody>
          <a:bodyPr>
            <a:normAutofit fontScale="90000"/>
          </a:bodyPr>
          <a:lstStyle/>
          <a:p>
            <a:r>
              <a:rPr lang="ru-RU" b="1" dirty="0"/>
              <a:t>Контекстные задачи по формированию естественнонаучной грамотности обучающихся.</a:t>
            </a:r>
            <a:r>
              <a:rPr lang="ru-RU" dirty="0"/>
              <a:t/>
            </a:r>
            <a:br>
              <a:rPr lang="ru-RU" dirty="0"/>
            </a:br>
            <a:endParaRPr lang="ru-RU" b="1" dirty="0"/>
          </a:p>
        </p:txBody>
      </p:sp>
      <p:sp>
        <p:nvSpPr>
          <p:cNvPr id="6" name="Текст 5">
            <a:extLst>
              <a:ext uri="{FF2B5EF4-FFF2-40B4-BE49-F238E27FC236}">
                <a16:creationId xmlns:a16="http://schemas.microsoft.com/office/drawing/2014/main" id="{BEA4506E-E212-41C2-B63F-12FABBF7ED53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7737542" y="742949"/>
            <a:ext cx="4378258" cy="2527301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dirty="0"/>
              <a:t>Типичное комплексное задание по ЕНГ включает в </a:t>
            </a:r>
            <a:r>
              <a:rPr lang="ru-RU" dirty="0" smtClean="0"/>
              <a:t>себя:</a:t>
            </a:r>
          </a:p>
          <a:p>
            <a:pPr>
              <a:buFontTx/>
              <a:buChar char="-"/>
            </a:pPr>
            <a:r>
              <a:rPr lang="ru-RU" dirty="0" smtClean="0"/>
              <a:t>описание </a:t>
            </a:r>
            <a:r>
              <a:rPr lang="ru-RU" dirty="0"/>
              <a:t>реальной ситуации, представленное, как правило, в проблемном </a:t>
            </a:r>
            <a:r>
              <a:rPr lang="ru-RU" dirty="0" smtClean="0"/>
              <a:t>ключе;</a:t>
            </a:r>
          </a:p>
          <a:p>
            <a:pPr>
              <a:buFontTx/>
              <a:buChar char="-"/>
            </a:pPr>
            <a:r>
              <a:rPr lang="ru-RU" dirty="0" smtClean="0"/>
              <a:t> </a:t>
            </a:r>
            <a:r>
              <a:rPr lang="ru-RU" dirty="0"/>
              <a:t>ряд вопросов-заданий, относящихся к этой ситуации. </a:t>
            </a:r>
          </a:p>
        </p:txBody>
      </p:sp>
      <p:cxnSp>
        <p:nvCxnSpPr>
          <p:cNvPr id="10" name="Прямая соединительная линия 9">
            <a:extLst>
              <a:ext uri="{FF2B5EF4-FFF2-40B4-BE49-F238E27FC236}">
                <a16:creationId xmlns:a16="http://schemas.microsoft.com/office/drawing/2014/main" id="{99FAA15A-6C9A-4D1F-8C39-64C926F00794}"/>
              </a:ext>
            </a:extLst>
          </p:cNvPr>
          <p:cNvCxnSpPr>
            <a:cxnSpLocks/>
          </p:cNvCxnSpPr>
          <p:nvPr/>
        </p:nvCxnSpPr>
        <p:spPr>
          <a:xfrm>
            <a:off x="98913" y="2476073"/>
            <a:ext cx="7323993" cy="8793"/>
          </a:xfrm>
          <a:prstGeom prst="line">
            <a:avLst/>
          </a:prstGeom>
          <a:ln w="6350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7737542" y="3362325"/>
            <a:ext cx="437825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  <a:p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247650" y="2667000"/>
            <a:ext cx="3514725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Естественнонаучная</a:t>
            </a:r>
            <a:r>
              <a:rPr lang="ru-RU" dirty="0"/>
              <a:t> </a:t>
            </a:r>
            <a:r>
              <a:rPr lang="ru-RU" dirty="0"/>
              <a:t>грамотность позволяет человеку принимать решения на основе научных фактов, понимать влияние естественных процессов, науки и технологий на мир, экономику, культуру. </a:t>
            </a:r>
            <a:r>
              <a:rPr lang="ru-RU" dirty="0"/>
              <a:t>Не просто знать школьную программу, а понимать, что такое ГМО, почему нефть в водоеме — это плохо и для чего </a:t>
            </a:r>
            <a:r>
              <a:rPr lang="ru-RU" dirty="0" smtClean="0"/>
              <a:t>в природе</a:t>
            </a:r>
            <a:r>
              <a:rPr lang="ru-RU" dirty="0"/>
              <a:t> нужны насекомые.</a:t>
            </a:r>
          </a:p>
        </p:txBody>
      </p:sp>
      <p:pic>
        <p:nvPicPr>
          <p:cNvPr id="10244" name="Picture 4" descr="https://rus-pic.ru/wp-content/uploads/2023/09/nauchnye-kartinki-dlja-prezentacii-1b0823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4496" y="2682895"/>
            <a:ext cx="3204901" cy="3400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549449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>
            <a:extLst>
              <a:ext uri="{FF2B5EF4-FFF2-40B4-BE49-F238E27FC236}">
                <a16:creationId xmlns:a16="http://schemas.microsoft.com/office/drawing/2014/main" id="{DBA08F00-7A36-4C77-BA88-D3BB82D1B4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28750" y="-153289"/>
            <a:ext cx="10448925" cy="1690688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Тема: «Изображение </a:t>
            </a:r>
            <a:r>
              <a:rPr lang="ru-RU" dirty="0"/>
              <a:t>на планах местности неровностей земной </a:t>
            </a:r>
            <a:r>
              <a:rPr lang="ru-RU" dirty="0" smtClean="0"/>
              <a:t>поверхности» (</a:t>
            </a:r>
            <a:r>
              <a:rPr lang="ru-RU" dirty="0"/>
              <a:t>5 </a:t>
            </a:r>
            <a:r>
              <a:rPr lang="ru-RU" dirty="0" smtClean="0"/>
              <a:t>класс</a:t>
            </a:r>
            <a:r>
              <a:rPr lang="ru-RU" dirty="0"/>
              <a:t>)</a:t>
            </a:r>
            <a:endParaRPr lang="ru-RU" dirty="0"/>
          </a:p>
        </p:txBody>
      </p:sp>
      <p:pic>
        <p:nvPicPr>
          <p:cNvPr id="2" name="Объект 1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93110" y="1537399"/>
            <a:ext cx="5689820" cy="2786951"/>
          </a:xfrm>
          <a:prstGeom prst="rect">
            <a:avLst/>
          </a:prstGeom>
        </p:spPr>
      </p:pic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40CEEC74-FEC3-4754-B684-CBC1E42AD82F}"/>
              </a:ext>
            </a:extLst>
          </p:cNvPr>
          <p:cNvSpPr/>
          <p:nvPr/>
        </p:nvSpPr>
        <p:spPr>
          <a:xfrm>
            <a:off x="0" y="122107"/>
            <a:ext cx="1289538" cy="436119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9" name="Прямая соединительная линия 8">
            <a:extLst>
              <a:ext uri="{FF2B5EF4-FFF2-40B4-BE49-F238E27FC236}">
                <a16:creationId xmlns:a16="http://schemas.microsoft.com/office/drawing/2014/main" id="{260ED859-81A1-4E3C-A608-4AC57FD0FA2E}"/>
              </a:ext>
            </a:extLst>
          </p:cNvPr>
          <p:cNvCxnSpPr>
            <a:cxnSpLocks/>
          </p:cNvCxnSpPr>
          <p:nvPr/>
        </p:nvCxnSpPr>
        <p:spPr>
          <a:xfrm flipV="1">
            <a:off x="1100206" y="1272415"/>
            <a:ext cx="9507713" cy="41513"/>
          </a:xfrm>
          <a:prstGeom prst="line">
            <a:avLst/>
          </a:prstGeom>
          <a:ln w="6350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82930" y="1537399"/>
            <a:ext cx="5894745" cy="3796602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00206" y="4403932"/>
            <a:ext cx="5349980" cy="23070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47503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>
            <a:extLst>
              <a:ext uri="{FF2B5EF4-FFF2-40B4-BE49-F238E27FC236}">
                <a16:creationId xmlns:a16="http://schemas.microsoft.com/office/drawing/2014/main" id="{DBA08F00-7A36-4C77-BA88-D3BB82D1B4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28750" y="-153289"/>
            <a:ext cx="10448925" cy="1690688"/>
          </a:xfrm>
        </p:spPr>
        <p:txBody>
          <a:bodyPr>
            <a:normAutofit/>
          </a:bodyPr>
          <a:lstStyle/>
          <a:p>
            <a:r>
              <a:rPr lang="ru-RU" dirty="0" smtClean="0"/>
              <a:t>Тема: «</a:t>
            </a:r>
            <a:r>
              <a:rPr lang="ru-RU" dirty="0"/>
              <a:t>Человек и </a:t>
            </a:r>
            <a:r>
              <a:rPr lang="ru-RU" dirty="0" smtClean="0"/>
              <a:t>биосфера» (6 класс</a:t>
            </a:r>
            <a:r>
              <a:rPr lang="ru-RU" dirty="0"/>
              <a:t>)</a:t>
            </a:r>
            <a:endParaRPr lang="ru-RU" dirty="0"/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40CEEC74-FEC3-4754-B684-CBC1E42AD82F}"/>
              </a:ext>
            </a:extLst>
          </p:cNvPr>
          <p:cNvSpPr/>
          <p:nvPr/>
        </p:nvSpPr>
        <p:spPr>
          <a:xfrm>
            <a:off x="0" y="122107"/>
            <a:ext cx="1289538" cy="436119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9" name="Прямая соединительная линия 8">
            <a:extLst>
              <a:ext uri="{FF2B5EF4-FFF2-40B4-BE49-F238E27FC236}">
                <a16:creationId xmlns:a16="http://schemas.microsoft.com/office/drawing/2014/main" id="{260ED859-81A1-4E3C-A608-4AC57FD0FA2E}"/>
              </a:ext>
            </a:extLst>
          </p:cNvPr>
          <p:cNvCxnSpPr>
            <a:cxnSpLocks/>
          </p:cNvCxnSpPr>
          <p:nvPr/>
        </p:nvCxnSpPr>
        <p:spPr>
          <a:xfrm flipV="1">
            <a:off x="1100206" y="1272415"/>
            <a:ext cx="9507713" cy="41513"/>
          </a:xfrm>
          <a:prstGeom prst="line">
            <a:avLst/>
          </a:prstGeom>
          <a:ln w="6350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Объект 9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330338" y="1537399"/>
            <a:ext cx="4690339" cy="3322323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1318" y="2028117"/>
            <a:ext cx="4989460" cy="3359487"/>
          </a:xfrm>
          <a:prstGeom prst="rect">
            <a:avLst/>
          </a:prstGeom>
        </p:spPr>
      </p:pic>
      <p:pic>
        <p:nvPicPr>
          <p:cNvPr id="11" name="Рисунок 10"/>
          <p:cNvPicPr/>
          <p:nvPr/>
        </p:nvPicPr>
        <p:blipFill>
          <a:blip r:embed="rId4"/>
          <a:stretch>
            <a:fillRect/>
          </a:stretch>
        </p:blipFill>
        <p:spPr>
          <a:xfrm>
            <a:off x="10020677" y="2251588"/>
            <a:ext cx="2138680" cy="1845945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543675" y="4811722"/>
            <a:ext cx="4819914" cy="20183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53385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F6F7FB16-5DA2-4A5C-AEEF-15DBC25864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7650" y="323851"/>
            <a:ext cx="7489893" cy="1366838"/>
          </a:xfrm>
        </p:spPr>
        <p:txBody>
          <a:bodyPr>
            <a:normAutofit/>
          </a:bodyPr>
          <a:lstStyle/>
          <a:p>
            <a:r>
              <a:rPr lang="ru-RU" b="1" dirty="0"/>
              <a:t>Цифровые образовательные ресурсы</a:t>
            </a:r>
            <a:endParaRPr lang="ru-RU" dirty="0"/>
          </a:p>
        </p:txBody>
      </p:sp>
      <p:sp>
        <p:nvSpPr>
          <p:cNvPr id="6" name="Текст 5">
            <a:extLst>
              <a:ext uri="{FF2B5EF4-FFF2-40B4-BE49-F238E27FC236}">
                <a16:creationId xmlns:a16="http://schemas.microsoft.com/office/drawing/2014/main" id="{BEA4506E-E212-41C2-B63F-12FABBF7ED53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7658099" y="0"/>
            <a:ext cx="4619625" cy="3467100"/>
          </a:xfrm>
        </p:spPr>
        <p:txBody>
          <a:bodyPr>
            <a:noAutofit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1600" dirty="0"/>
              <a:t>Н</a:t>
            </a:r>
            <a:r>
              <a:rPr lang="ru-RU" sz="1600" dirty="0" smtClean="0"/>
              <a:t>адежные </a:t>
            </a:r>
            <a:r>
              <a:rPr lang="ru-RU" sz="1600" dirty="0"/>
              <a:t>способы при выборе интернет-ресурса: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1600" dirty="0" smtClean="0"/>
              <a:t>1. Адрес </a:t>
            </a:r>
            <a:r>
              <a:rPr lang="ru-RU" sz="1600" dirty="0"/>
              <a:t>ресурса (для сайтов в домене .</a:t>
            </a:r>
            <a:r>
              <a:rPr lang="ru-RU" sz="1600" dirty="0" err="1"/>
              <a:t>ru</a:t>
            </a:r>
            <a:r>
              <a:rPr lang="ru-RU" sz="1600" dirty="0"/>
              <a:t>) </a:t>
            </a:r>
          </a:p>
          <a:p>
            <a:pPr>
              <a:lnSpc>
                <a:spcPct val="100000"/>
              </a:lnSpc>
              <a:spcBef>
                <a:spcPts val="0"/>
              </a:spcBef>
              <a:buFontTx/>
              <a:buChar char="-"/>
            </a:pPr>
            <a:r>
              <a:rPr lang="ru-RU" sz="1600" dirty="0" smtClean="0"/>
              <a:t>Оканчивается </a:t>
            </a:r>
            <a:r>
              <a:rPr lang="ru-RU" sz="1600" dirty="0"/>
              <a:t>ли адрес сайта/портала на: gov.ru, ac.ru, edu.ru? Если да, то ресурс – надёжный. </a:t>
            </a:r>
            <a:endParaRPr lang="ru-RU" sz="1600" dirty="0"/>
          </a:p>
          <a:p>
            <a:pPr>
              <a:lnSpc>
                <a:spcPct val="100000"/>
              </a:lnSpc>
              <a:spcBef>
                <a:spcPts val="0"/>
              </a:spcBef>
              <a:buFontTx/>
              <a:buChar char="-"/>
            </a:pPr>
            <a:r>
              <a:rPr lang="ru-RU" sz="1600" dirty="0" smtClean="0"/>
              <a:t>Иначе </a:t>
            </a:r>
            <a:r>
              <a:rPr lang="ru-RU" sz="1600" dirty="0"/>
              <a:t>– необходимо рассмотреть другие шесть признаков.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1600" dirty="0" smtClean="0"/>
              <a:t>Самые </a:t>
            </a:r>
            <a:r>
              <a:rPr lang="ru-RU" sz="1600" dirty="0"/>
              <a:t>важные признаки: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1600" dirty="0" smtClean="0"/>
              <a:t>2. Авторство </a:t>
            </a:r>
            <a:r>
              <a:rPr lang="ru-RU" sz="1600" dirty="0"/>
              <a:t>ресурса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1600" dirty="0"/>
              <a:t>- Является ли ресурс зарегистрированным электронным СМИ или официальным ресурсом организации?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1600" dirty="0" smtClean="0"/>
              <a:t>- Контактные </a:t>
            </a:r>
            <a:r>
              <a:rPr lang="ru-RU" sz="1600" dirty="0"/>
              <a:t>данные авторов - Указаны ли контактные данные для связи (адрес, телефон, электронная почта)?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1600" dirty="0" smtClean="0"/>
              <a:t>-  </a:t>
            </a:r>
            <a:r>
              <a:rPr lang="ru-RU" sz="1600" dirty="0"/>
              <a:t>Источники информации - Указаны ли источники, из которых взята информация или известный автор статьи?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1600" dirty="0"/>
              <a:t>Второстепенные признаки: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1600" dirty="0" smtClean="0"/>
              <a:t>- Цель </a:t>
            </a:r>
            <a:r>
              <a:rPr lang="ru-RU" sz="1600" dirty="0"/>
              <a:t>создания ресурса - Является ли основной целью ресурса – информирование о фактах (в отличие от высказывания мнений, </a:t>
            </a:r>
            <a:r>
              <a:rPr lang="ru-RU" sz="1600" dirty="0" smtClean="0"/>
              <a:t>рекламы)? </a:t>
            </a:r>
            <a:endParaRPr lang="ru-RU" sz="1600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1600" dirty="0" smtClean="0"/>
              <a:t>- Аккуратность </a:t>
            </a:r>
            <a:r>
              <a:rPr lang="ru-RU" sz="1600" dirty="0"/>
              <a:t>предоставления информации - Ресурс выглядит аккуратно, ошибок в написании текстов и гиперссылках не </a:t>
            </a:r>
            <a:r>
              <a:rPr lang="ru-RU" sz="1600" dirty="0" smtClean="0"/>
              <a:t>заметно</a:t>
            </a:r>
            <a:r>
              <a:rPr lang="ru-RU" sz="1600" dirty="0"/>
              <a:t>.</a:t>
            </a:r>
            <a:endParaRPr lang="ru-RU" sz="1600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1600" dirty="0" smtClean="0"/>
              <a:t>- Актуальность </a:t>
            </a:r>
            <a:r>
              <a:rPr lang="ru-RU" sz="1600" dirty="0"/>
              <a:t>данных - Информация на ресурсе обновляется регулярно</a:t>
            </a:r>
          </a:p>
        </p:txBody>
      </p:sp>
      <p:cxnSp>
        <p:nvCxnSpPr>
          <p:cNvPr id="10" name="Прямая соединительная линия 9">
            <a:extLst>
              <a:ext uri="{FF2B5EF4-FFF2-40B4-BE49-F238E27FC236}">
                <a16:creationId xmlns:a16="http://schemas.microsoft.com/office/drawing/2014/main" id="{99FAA15A-6C9A-4D1F-8C39-64C926F00794}"/>
              </a:ext>
            </a:extLst>
          </p:cNvPr>
          <p:cNvCxnSpPr>
            <a:cxnSpLocks/>
          </p:cNvCxnSpPr>
          <p:nvPr/>
        </p:nvCxnSpPr>
        <p:spPr>
          <a:xfrm>
            <a:off x="0" y="1895048"/>
            <a:ext cx="7323993" cy="8793"/>
          </a:xfrm>
          <a:prstGeom prst="line">
            <a:avLst/>
          </a:prstGeom>
          <a:ln w="6350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171450" y="2343150"/>
            <a:ext cx="3590925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/>
            <a:r>
              <a:rPr lang="ru-RU" sz="2400" dirty="0"/>
              <a:t>Интернет – сервисы открывают огромные возможности для работы учителя, при условии, если уметь пользоваться этими инструментами и знать, как всё это богатство применить для достижения желаемого результата.</a:t>
            </a:r>
          </a:p>
        </p:txBody>
      </p:sp>
      <p:pic>
        <p:nvPicPr>
          <p:cNvPr id="16386" name="Picture 2" descr="https://sh2-artemovsk-r04.gosweb.gosuslugi.ru/netcat_files/113/3293/pc_library_in_screen.jpg"/>
          <p:cNvPicPr>
            <a:picLocks noChangeAspect="1" noChangeArrowheads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62375" y="2924175"/>
            <a:ext cx="3760249" cy="27098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242482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>
            <a:extLst>
              <a:ext uri="{FF2B5EF4-FFF2-40B4-BE49-F238E27FC236}">
                <a16:creationId xmlns:a16="http://schemas.microsoft.com/office/drawing/2014/main" id="{DBA08F00-7A36-4C77-BA88-D3BB82D1B4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28750" y="-153289"/>
            <a:ext cx="10448925" cy="1690688"/>
          </a:xfrm>
        </p:spPr>
        <p:txBody>
          <a:bodyPr>
            <a:normAutofit/>
          </a:bodyPr>
          <a:lstStyle/>
          <a:p>
            <a:r>
              <a:rPr lang="ru-RU" b="1" dirty="0"/>
              <a:t>Цифровые образовательные ресурсы</a:t>
            </a:r>
            <a:endParaRPr lang="ru-RU" dirty="0"/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40CEEC74-FEC3-4754-B684-CBC1E42AD82F}"/>
              </a:ext>
            </a:extLst>
          </p:cNvPr>
          <p:cNvSpPr/>
          <p:nvPr/>
        </p:nvSpPr>
        <p:spPr>
          <a:xfrm>
            <a:off x="0" y="122107"/>
            <a:ext cx="1289538" cy="436119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9" name="Прямая соединительная линия 8">
            <a:extLst>
              <a:ext uri="{FF2B5EF4-FFF2-40B4-BE49-F238E27FC236}">
                <a16:creationId xmlns:a16="http://schemas.microsoft.com/office/drawing/2014/main" id="{260ED859-81A1-4E3C-A608-4AC57FD0FA2E}"/>
              </a:ext>
            </a:extLst>
          </p:cNvPr>
          <p:cNvCxnSpPr>
            <a:cxnSpLocks/>
          </p:cNvCxnSpPr>
          <p:nvPr/>
        </p:nvCxnSpPr>
        <p:spPr>
          <a:xfrm flipV="1">
            <a:off x="1100206" y="1272415"/>
            <a:ext cx="9507713" cy="41513"/>
          </a:xfrm>
          <a:prstGeom prst="line">
            <a:avLst/>
          </a:prstGeom>
          <a:ln w="6350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Объект 1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52176" y="4037564"/>
            <a:ext cx="3805423" cy="2593076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07411" y="1537399"/>
            <a:ext cx="3850188" cy="2276694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04037" y="1804878"/>
            <a:ext cx="4165732" cy="44653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33633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>
            <a:extLst>
              <a:ext uri="{FF2B5EF4-FFF2-40B4-BE49-F238E27FC236}">
                <a16:creationId xmlns:a16="http://schemas.microsoft.com/office/drawing/2014/main" id="{DBA08F00-7A36-4C77-BA88-D3BB82D1B4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28750" y="-153289"/>
            <a:ext cx="10448925" cy="1690688"/>
          </a:xfrm>
        </p:spPr>
        <p:txBody>
          <a:bodyPr>
            <a:normAutofit/>
          </a:bodyPr>
          <a:lstStyle/>
          <a:p>
            <a:r>
              <a:rPr lang="ru-RU" b="1" dirty="0"/>
              <a:t>Цифровые образовательные ресурсы</a:t>
            </a:r>
            <a:endParaRPr lang="ru-RU" dirty="0"/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40CEEC74-FEC3-4754-B684-CBC1E42AD82F}"/>
              </a:ext>
            </a:extLst>
          </p:cNvPr>
          <p:cNvSpPr/>
          <p:nvPr/>
        </p:nvSpPr>
        <p:spPr>
          <a:xfrm>
            <a:off x="0" y="122107"/>
            <a:ext cx="1289538" cy="436119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9" name="Прямая соединительная линия 8">
            <a:extLst>
              <a:ext uri="{FF2B5EF4-FFF2-40B4-BE49-F238E27FC236}">
                <a16:creationId xmlns:a16="http://schemas.microsoft.com/office/drawing/2014/main" id="{260ED859-81A1-4E3C-A608-4AC57FD0FA2E}"/>
              </a:ext>
            </a:extLst>
          </p:cNvPr>
          <p:cNvCxnSpPr>
            <a:cxnSpLocks/>
          </p:cNvCxnSpPr>
          <p:nvPr/>
        </p:nvCxnSpPr>
        <p:spPr>
          <a:xfrm flipV="1">
            <a:off x="1100206" y="1272415"/>
            <a:ext cx="9507713" cy="41513"/>
          </a:xfrm>
          <a:prstGeom prst="line">
            <a:avLst/>
          </a:prstGeom>
          <a:ln w="6350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Объект 10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946282" y="1466898"/>
            <a:ext cx="3744446" cy="4156859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7095" y="1396397"/>
            <a:ext cx="3803406" cy="3133411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28739" y="1396397"/>
            <a:ext cx="3891379" cy="41568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87095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>
            <a:extLst>
              <a:ext uri="{FF2B5EF4-FFF2-40B4-BE49-F238E27FC236}">
                <a16:creationId xmlns:a16="http://schemas.microsoft.com/office/drawing/2014/main" id="{71A4A5A1-0458-48E4-B312-14D9B1F251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95250" y="142875"/>
            <a:ext cx="12360519" cy="1950958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«Компетенция </a:t>
            </a:r>
            <a:r>
              <a:rPr lang="ru-RU" dirty="0"/>
              <a:t>это – готовность человека к мобилизации знаний, умений и внешних ресурсов для эффективной деятельности в конкретной жизненной </a:t>
            </a:r>
            <a:r>
              <a:rPr lang="ru-RU" dirty="0" smtClean="0"/>
              <a:t>ситуации»</a:t>
            </a:r>
            <a:endParaRPr lang="ru-RU" dirty="0"/>
          </a:p>
        </p:txBody>
      </p:sp>
      <p:cxnSp>
        <p:nvCxnSpPr>
          <p:cNvPr id="17" name="Прямая соединительная линия 16">
            <a:extLst>
              <a:ext uri="{FF2B5EF4-FFF2-40B4-BE49-F238E27FC236}">
                <a16:creationId xmlns:a16="http://schemas.microsoft.com/office/drawing/2014/main" id="{5DBF1CE9-F983-4CDF-9BDC-C6D0500B4C87}"/>
              </a:ext>
            </a:extLst>
          </p:cNvPr>
          <p:cNvCxnSpPr>
            <a:cxnSpLocks/>
          </p:cNvCxnSpPr>
          <p:nvPr/>
        </p:nvCxnSpPr>
        <p:spPr>
          <a:xfrm>
            <a:off x="0" y="2190750"/>
            <a:ext cx="12192000" cy="19050"/>
          </a:xfrm>
          <a:prstGeom prst="line">
            <a:avLst/>
          </a:prstGeom>
          <a:ln w="6350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2" descr="https://blogger.googleusercontent.com/img/b/R29vZ2xl/AVvXsEj5h5VcctbU9Lhs9GpTEWFZ2oryTMcooIlFFqD2cXhMa7-uWpAk5_z_VBQBJUDJ3kksoEplKXTlCO-LIqEq4qU7d-3WjZon_7szDJfqdI80Aal0am6py7qzi-M0Dfw1w3dBbXqGtxS0xproPYDsi5IBfF2htZiV0dXofsRZZlXjr5WzQU2V0RMI6s05xg/s256/%D0%91%D1%80%D0%B8%D0%B3%D0%B0%D0%B4%D0%BD%D0%BE-%D0%BB%D0%B0%D0%B1%20%D0%BC%D0%B5%D1%82%D0%BE%D0%B4%20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069" y="3685238"/>
            <a:ext cx="4161657" cy="25522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6" descr="https://ulpressa.ru/wp-content/uploads/old/2020/02/GzQcFHNAhTo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2887" y="3685238"/>
            <a:ext cx="3593499" cy="25294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55547" y="3685238"/>
            <a:ext cx="3828368" cy="2527153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422887" y="5591175"/>
            <a:ext cx="3593499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b="1" dirty="0"/>
              <a:t>П</a:t>
            </a:r>
            <a:r>
              <a:rPr lang="ru-RU" b="1" dirty="0" smtClean="0"/>
              <a:t>роизводственные</a:t>
            </a:r>
            <a:r>
              <a:rPr lang="ru-RU" b="1" dirty="0"/>
              <a:t>, трудовые </a:t>
            </a:r>
            <a:r>
              <a:rPr lang="ru-RU" b="1" dirty="0" smtClean="0"/>
              <a:t>экскурсии.</a:t>
            </a:r>
            <a:endParaRPr lang="ru-RU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8155547" y="5591174"/>
            <a:ext cx="3828368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b="1" dirty="0" smtClean="0"/>
              <a:t>Практика.</a:t>
            </a:r>
          </a:p>
          <a:p>
            <a:endParaRPr lang="ru-RU" dirty="0"/>
          </a:p>
        </p:txBody>
      </p:sp>
      <p:sp>
        <p:nvSpPr>
          <p:cNvPr id="21" name="TextBox 20"/>
          <p:cNvSpPr txBox="1"/>
          <p:nvPr/>
        </p:nvSpPr>
        <p:spPr>
          <a:xfrm>
            <a:off x="7229475" y="2324100"/>
            <a:ext cx="47544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/>
              <a:t>А.В. </a:t>
            </a:r>
            <a:r>
              <a:rPr lang="ru-RU" sz="2400" dirty="0" smtClean="0"/>
              <a:t>Хуторской</a:t>
            </a:r>
            <a:endParaRPr lang="ru-RU" sz="2400" dirty="0"/>
          </a:p>
        </p:txBody>
      </p:sp>
      <p:sp>
        <p:nvSpPr>
          <p:cNvPr id="22" name="TextBox 21"/>
          <p:cNvSpPr txBox="1"/>
          <p:nvPr/>
        </p:nvSpPr>
        <p:spPr>
          <a:xfrm>
            <a:off x="1152525" y="3109273"/>
            <a:ext cx="95726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/>
              <a:t>Активные методы </a:t>
            </a:r>
            <a:r>
              <a:rPr lang="ru-RU" sz="2800" dirty="0"/>
              <a:t>широко </a:t>
            </a:r>
            <a:r>
              <a:rPr lang="ru-RU" sz="2800" dirty="0" smtClean="0"/>
              <a:t>практиковались </a:t>
            </a:r>
            <a:r>
              <a:rPr lang="ru-RU" sz="2800" dirty="0"/>
              <a:t>в 20-х гг. ХХ в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3077701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F6F7FB16-5DA2-4A5C-AEEF-15DBC25864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Интерактивное обучение</a:t>
            </a:r>
            <a:endParaRPr lang="ru-RU" b="1" dirty="0"/>
          </a:p>
        </p:txBody>
      </p:sp>
      <p:cxnSp>
        <p:nvCxnSpPr>
          <p:cNvPr id="10" name="Прямая соединительная линия 9">
            <a:extLst>
              <a:ext uri="{FF2B5EF4-FFF2-40B4-BE49-F238E27FC236}">
                <a16:creationId xmlns:a16="http://schemas.microsoft.com/office/drawing/2014/main" id="{99FAA15A-6C9A-4D1F-8C39-64C926F00794}"/>
              </a:ext>
            </a:extLst>
          </p:cNvPr>
          <p:cNvCxnSpPr>
            <a:cxnSpLocks/>
          </p:cNvCxnSpPr>
          <p:nvPr/>
        </p:nvCxnSpPr>
        <p:spPr>
          <a:xfrm flipV="1">
            <a:off x="914400" y="1591408"/>
            <a:ext cx="6198577" cy="26378"/>
          </a:xfrm>
          <a:prstGeom prst="line">
            <a:avLst/>
          </a:prstGeom>
          <a:ln w="6350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6" name="Picture 8" descr="http://oulic.isil.obr55.ru/files/2020/04/Puzzle-men-cropped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324" y="2844069"/>
            <a:ext cx="6461125" cy="36379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7738641" y="365125"/>
            <a:ext cx="4358109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- обучение</a:t>
            </a:r>
            <a:r>
              <a:rPr lang="ru-RU" sz="2400" dirty="0"/>
              <a:t>, построенное на взаимодействии учащегося с учебным окружением, учебной средой, которая служит областью осваиваемого </a:t>
            </a:r>
            <a:r>
              <a:rPr lang="ru-RU" sz="2400" dirty="0" smtClean="0"/>
              <a:t>опыта;</a:t>
            </a:r>
            <a:endParaRPr lang="ru-RU" sz="2400" dirty="0"/>
          </a:p>
        </p:txBody>
      </p:sp>
      <p:sp>
        <p:nvSpPr>
          <p:cNvPr id="5" name="TextBox 4"/>
          <p:cNvSpPr txBox="1"/>
          <p:nvPr/>
        </p:nvSpPr>
        <p:spPr>
          <a:xfrm>
            <a:off x="7905750" y="2590799"/>
            <a:ext cx="401002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- обучение</a:t>
            </a:r>
            <a:r>
              <a:rPr lang="ru-RU" sz="2400" dirty="0"/>
              <a:t>, которое основано на психологии человеческих взаимоотношений и </a:t>
            </a:r>
            <a:r>
              <a:rPr lang="ru-RU" sz="2400" dirty="0" smtClean="0"/>
              <a:t>взаимодействий;</a:t>
            </a:r>
            <a:endParaRPr lang="ru-RU" sz="2400" dirty="0"/>
          </a:p>
        </p:txBody>
      </p:sp>
      <p:sp>
        <p:nvSpPr>
          <p:cNvPr id="7" name="TextBox 6"/>
          <p:cNvSpPr txBox="1"/>
          <p:nvPr/>
        </p:nvSpPr>
        <p:spPr>
          <a:xfrm>
            <a:off x="7781925" y="4791075"/>
            <a:ext cx="4314825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- обучение</a:t>
            </a:r>
            <a:r>
              <a:rPr lang="ru-RU" sz="2400" dirty="0"/>
              <a:t>, понимаемое как совместный процесс познания, где знание добывается в совместной деятельности через диалог, </a:t>
            </a:r>
            <a:r>
              <a:rPr lang="ru-RU" sz="2400" dirty="0" err="1" smtClean="0"/>
              <a:t>полилог</a:t>
            </a:r>
            <a:r>
              <a:rPr lang="ru-RU" sz="2400" dirty="0" smtClean="0"/>
              <a:t>.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39240124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>
            <a:extLst>
              <a:ext uri="{FF2B5EF4-FFF2-40B4-BE49-F238E27FC236}">
                <a16:creationId xmlns:a16="http://schemas.microsoft.com/office/drawing/2014/main" id="{DBA08F00-7A36-4C77-BA88-D3BB82D1B4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22107"/>
            <a:ext cx="10515600" cy="1568581"/>
          </a:xfrm>
        </p:spPr>
        <p:txBody>
          <a:bodyPr/>
          <a:lstStyle/>
          <a:p>
            <a:pPr algn="ctr"/>
            <a:r>
              <a:rPr lang="ru-RU" dirty="0"/>
              <a:t>Интерактивные методы обучения позволяют решать следующие задачи: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CCE5748F-5207-43B6-9D1D-67820C9D76F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ru-RU" dirty="0"/>
              <a:t>– Активное включение каждого ученика в процесс усвоения учебного материала;</a:t>
            </a:r>
          </a:p>
          <a:p>
            <a:pPr marL="0" indent="0">
              <a:buNone/>
            </a:pPr>
            <a:r>
              <a:rPr lang="ru-RU" dirty="0"/>
              <a:t>– Повышение познавательной мотивации;</a:t>
            </a:r>
          </a:p>
          <a:p>
            <a:pPr marL="0" indent="0">
              <a:buNone/>
            </a:pPr>
            <a:r>
              <a:rPr lang="ru-RU" dirty="0"/>
              <a:t>– Обучение навыкам успешного общения (умения слушать и слышать друг друга, выстраивать диалог, задавать вопросы на понимание);</a:t>
            </a:r>
          </a:p>
          <a:p>
            <a:pPr marL="0" indent="0">
              <a:buNone/>
            </a:pPr>
            <a:r>
              <a:rPr lang="ru-RU" dirty="0"/>
              <a:t>– Развитие навыков самостоятельной учебной деятельности: определение ведущих и промежуточных задач, умение предусматривать последствия своего выбора, его объективная оценка;</a:t>
            </a:r>
          </a:p>
          <a:p>
            <a:pPr marL="0" indent="0">
              <a:buNone/>
            </a:pPr>
            <a:r>
              <a:rPr lang="ru-RU" dirty="0"/>
              <a:t>– Воспитание лидерских качеств;</a:t>
            </a:r>
          </a:p>
          <a:p>
            <a:pPr marL="0" indent="0">
              <a:buNone/>
            </a:pPr>
            <a:r>
              <a:rPr lang="ru-RU" dirty="0"/>
              <a:t>– Умение работать с командой и в команде;</a:t>
            </a:r>
          </a:p>
          <a:p>
            <a:pPr marL="0" indent="0">
              <a:buNone/>
            </a:pPr>
            <a:r>
              <a:rPr lang="ru-RU" dirty="0"/>
              <a:t>– Принимать на себя ответственность за совместную и собственную деятельность по достижению результата.</a:t>
            </a:r>
          </a:p>
          <a:p>
            <a:endParaRPr lang="ru-RU" sz="2800" dirty="0">
              <a:solidFill>
                <a:schemeClr val="accent3"/>
              </a:solidFill>
            </a:endParaRPr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40CEEC74-FEC3-4754-B684-CBC1E42AD82F}"/>
              </a:ext>
            </a:extLst>
          </p:cNvPr>
          <p:cNvSpPr/>
          <p:nvPr/>
        </p:nvSpPr>
        <p:spPr>
          <a:xfrm>
            <a:off x="0" y="122107"/>
            <a:ext cx="1289538" cy="436119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9" name="Прямая соединительная линия 8">
            <a:extLst>
              <a:ext uri="{FF2B5EF4-FFF2-40B4-BE49-F238E27FC236}">
                <a16:creationId xmlns:a16="http://schemas.microsoft.com/office/drawing/2014/main" id="{260ED859-81A1-4E3C-A608-4AC57FD0FA2E}"/>
              </a:ext>
            </a:extLst>
          </p:cNvPr>
          <p:cNvCxnSpPr>
            <a:cxnSpLocks/>
          </p:cNvCxnSpPr>
          <p:nvPr/>
        </p:nvCxnSpPr>
        <p:spPr>
          <a:xfrm flipV="1">
            <a:off x="937549" y="1521069"/>
            <a:ext cx="9507713" cy="41513"/>
          </a:xfrm>
          <a:prstGeom prst="line">
            <a:avLst/>
          </a:prstGeom>
          <a:ln w="6350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387855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>
            <a:extLst>
              <a:ext uri="{FF2B5EF4-FFF2-40B4-BE49-F238E27FC236}">
                <a16:creationId xmlns:a16="http://schemas.microsoft.com/office/drawing/2014/main" id="{DBA08F00-7A36-4C77-BA88-D3BB82D1B4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22107"/>
            <a:ext cx="10515600" cy="1568581"/>
          </a:xfrm>
        </p:spPr>
        <p:txBody>
          <a:bodyPr>
            <a:normAutofit/>
          </a:bodyPr>
          <a:lstStyle/>
          <a:p>
            <a:pPr algn="ctr"/>
            <a:r>
              <a:rPr lang="ru-RU" dirty="0" smtClean="0"/>
              <a:t>Этапы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smtClean="0"/>
              <a:t>интерактивного обучения: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CCE5748F-5207-43B6-9D1D-67820C9D76F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37068" y="2199567"/>
            <a:ext cx="5554232" cy="3977395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dirty="0"/>
              <a:t>– подготовительный этап;</a:t>
            </a:r>
          </a:p>
          <a:p>
            <a:pPr marL="0" indent="0">
              <a:buNone/>
            </a:pPr>
            <a:r>
              <a:rPr lang="ru-RU" dirty="0"/>
              <a:t>– постановка проблемной ситуации;</a:t>
            </a:r>
          </a:p>
          <a:p>
            <a:pPr marL="0" indent="0">
              <a:buNone/>
            </a:pPr>
            <a:r>
              <a:rPr lang="ru-RU" dirty="0"/>
              <a:t>– формирование учебных групп;</a:t>
            </a:r>
          </a:p>
          <a:p>
            <a:pPr marL="0" indent="0">
              <a:buNone/>
            </a:pPr>
            <a:r>
              <a:rPr lang="ru-RU" dirty="0"/>
              <a:t>– организация учебной деятельности учащихся в группе;</a:t>
            </a:r>
          </a:p>
          <a:p>
            <a:pPr marL="0" indent="0">
              <a:buNone/>
            </a:pPr>
            <a:r>
              <a:rPr lang="ru-RU" dirty="0"/>
              <a:t>– презентация групповых решений;</a:t>
            </a:r>
          </a:p>
          <a:p>
            <a:pPr marL="0" indent="0">
              <a:buNone/>
            </a:pPr>
            <a:r>
              <a:rPr lang="ru-RU" dirty="0"/>
              <a:t>– рефлексия прошедшего занятия</a:t>
            </a:r>
            <a:endParaRPr lang="ru-RU" sz="2800" dirty="0">
              <a:solidFill>
                <a:schemeClr val="accent3"/>
              </a:solidFill>
            </a:endParaRPr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40CEEC74-FEC3-4754-B684-CBC1E42AD82F}"/>
              </a:ext>
            </a:extLst>
          </p:cNvPr>
          <p:cNvSpPr/>
          <p:nvPr/>
        </p:nvSpPr>
        <p:spPr>
          <a:xfrm>
            <a:off x="0" y="122107"/>
            <a:ext cx="1289538" cy="436119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9" name="Прямая соединительная линия 8">
            <a:extLst>
              <a:ext uri="{FF2B5EF4-FFF2-40B4-BE49-F238E27FC236}">
                <a16:creationId xmlns:a16="http://schemas.microsoft.com/office/drawing/2014/main" id="{260ED859-81A1-4E3C-A608-4AC57FD0FA2E}"/>
              </a:ext>
            </a:extLst>
          </p:cNvPr>
          <p:cNvCxnSpPr>
            <a:cxnSpLocks/>
          </p:cNvCxnSpPr>
          <p:nvPr/>
        </p:nvCxnSpPr>
        <p:spPr>
          <a:xfrm flipV="1">
            <a:off x="937549" y="1521069"/>
            <a:ext cx="9507713" cy="41513"/>
          </a:xfrm>
          <a:prstGeom prst="line">
            <a:avLst/>
          </a:prstGeom>
          <a:ln w="6350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098" name="Picture 2" descr="https://grizly.club/uploads/posts/2023-02/1675279208_grizly-club-p-tseli-i-zadachi-klipart-38.jpg"/>
          <p:cNvPicPr>
            <a:picLocks noChangeAspect="1" noChangeArrowheads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91300" y="1813498"/>
            <a:ext cx="4626440" cy="43634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930286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>
            <a:extLst>
              <a:ext uri="{FF2B5EF4-FFF2-40B4-BE49-F238E27FC236}">
                <a16:creationId xmlns:a16="http://schemas.microsoft.com/office/drawing/2014/main" id="{71A4A5A1-0458-48E4-B312-14D9B1F251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12677" y="105509"/>
            <a:ext cx="7552592" cy="1988324"/>
          </a:xfrm>
        </p:spPr>
        <p:txBody>
          <a:bodyPr>
            <a:normAutofit/>
          </a:bodyPr>
          <a:lstStyle/>
          <a:p>
            <a:pPr algn="ctr"/>
            <a:r>
              <a:rPr lang="ru-RU" dirty="0" smtClean="0"/>
              <a:t>Региональная инновационная площадка.  </a:t>
            </a:r>
            <a:endParaRPr lang="ru-RU" dirty="0"/>
          </a:p>
        </p:txBody>
      </p:sp>
      <p:pic>
        <p:nvPicPr>
          <p:cNvPr id="12" name="Рисунок 11" descr="Флажок со сплошной заливкой">
            <a:extLst>
              <a:ext uri="{FF2B5EF4-FFF2-40B4-BE49-F238E27FC236}">
                <a16:creationId xmlns:a16="http://schemas.microsoft.com/office/drawing/2014/main" id="{A0353094-625A-4B2F-B1DF-2CE89D28D24A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=""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682204" y="3428999"/>
            <a:ext cx="413796" cy="413796"/>
          </a:xfrm>
          <a:prstGeom prst="rect">
            <a:avLst/>
          </a:prstGeom>
        </p:spPr>
      </p:pic>
      <p:pic>
        <p:nvPicPr>
          <p:cNvPr id="15" name="Рисунок 14" descr="Флажок со сплошной заливкой">
            <a:extLst>
              <a:ext uri="{FF2B5EF4-FFF2-40B4-BE49-F238E27FC236}">
                <a16:creationId xmlns:a16="http://schemas.microsoft.com/office/drawing/2014/main" id="{A772974C-36A6-4C43-8D84-0E60FC811621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=""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682204" y="4556085"/>
            <a:ext cx="413796" cy="413796"/>
          </a:xfrm>
          <a:prstGeom prst="rect">
            <a:avLst/>
          </a:prstGeom>
        </p:spPr>
      </p:pic>
      <p:pic>
        <p:nvPicPr>
          <p:cNvPr id="16" name="Рисунок 15" descr="Флажок со сплошной заливкой">
            <a:extLst>
              <a:ext uri="{FF2B5EF4-FFF2-40B4-BE49-F238E27FC236}">
                <a16:creationId xmlns:a16="http://schemas.microsoft.com/office/drawing/2014/main" id="{78127E9D-8B37-4A99-9327-D3F27A77134D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=""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682204" y="5675935"/>
            <a:ext cx="413796" cy="413796"/>
          </a:xfrm>
          <a:prstGeom prst="rect">
            <a:avLst/>
          </a:prstGeom>
        </p:spPr>
      </p:pic>
      <p:cxnSp>
        <p:nvCxnSpPr>
          <p:cNvPr id="17" name="Прямая соединительная линия 16">
            <a:extLst>
              <a:ext uri="{FF2B5EF4-FFF2-40B4-BE49-F238E27FC236}">
                <a16:creationId xmlns:a16="http://schemas.microsoft.com/office/drawing/2014/main" id="{5DBF1CE9-F983-4CDF-9BDC-C6D0500B4C87}"/>
              </a:ext>
            </a:extLst>
          </p:cNvPr>
          <p:cNvCxnSpPr>
            <a:cxnSpLocks/>
          </p:cNvCxnSpPr>
          <p:nvPr/>
        </p:nvCxnSpPr>
        <p:spPr>
          <a:xfrm>
            <a:off x="4906108" y="1696915"/>
            <a:ext cx="7077807" cy="43962"/>
          </a:xfrm>
          <a:prstGeom prst="line">
            <a:avLst/>
          </a:prstGeom>
          <a:ln w="6350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Рисунок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5153" y="200127"/>
            <a:ext cx="4416510" cy="4148827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549824" y="1961353"/>
            <a:ext cx="3939149" cy="3447771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7"/>
          <a:srcRect t="65345" b="449"/>
          <a:stretch/>
        </p:blipFill>
        <p:spPr>
          <a:xfrm>
            <a:off x="2083778" y="4646646"/>
            <a:ext cx="7482253" cy="2211354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7"/>
          <a:srcRect b="96388"/>
          <a:stretch/>
        </p:blipFill>
        <p:spPr>
          <a:xfrm>
            <a:off x="2083777" y="4464411"/>
            <a:ext cx="7482253" cy="2335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36703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>
            <a:extLst>
              <a:ext uri="{FF2B5EF4-FFF2-40B4-BE49-F238E27FC236}">
                <a16:creationId xmlns:a16="http://schemas.microsoft.com/office/drawing/2014/main" id="{71A4A5A1-0458-48E4-B312-14D9B1F251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3431" y="105509"/>
            <a:ext cx="12071838" cy="1988324"/>
          </a:xfrm>
        </p:spPr>
        <p:txBody>
          <a:bodyPr>
            <a:normAutofit/>
          </a:bodyPr>
          <a:lstStyle/>
          <a:p>
            <a:pPr algn="ctr"/>
            <a:r>
              <a:rPr lang="ru-RU" dirty="0" smtClean="0"/>
              <a:t>Региональная инновационная площадка.  </a:t>
            </a:r>
            <a:endParaRPr lang="ru-RU" dirty="0"/>
          </a:p>
        </p:txBody>
      </p:sp>
      <p:cxnSp>
        <p:nvCxnSpPr>
          <p:cNvPr id="17" name="Прямая соединительная линия 16">
            <a:extLst>
              <a:ext uri="{FF2B5EF4-FFF2-40B4-BE49-F238E27FC236}">
                <a16:creationId xmlns:a16="http://schemas.microsoft.com/office/drawing/2014/main" id="{5DBF1CE9-F983-4CDF-9BDC-C6D0500B4C87}"/>
              </a:ext>
            </a:extLst>
          </p:cNvPr>
          <p:cNvCxnSpPr>
            <a:cxnSpLocks/>
          </p:cNvCxnSpPr>
          <p:nvPr/>
        </p:nvCxnSpPr>
        <p:spPr>
          <a:xfrm flipV="1">
            <a:off x="826477" y="1424354"/>
            <a:ext cx="11025554" cy="26377"/>
          </a:xfrm>
          <a:prstGeom prst="line">
            <a:avLst/>
          </a:prstGeom>
          <a:ln w="6350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00184" y="4379425"/>
            <a:ext cx="1905946" cy="2059205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5077" y="4127330"/>
            <a:ext cx="1563046" cy="2563396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50293" y="4441509"/>
            <a:ext cx="3103685" cy="2062625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11116" y="1596838"/>
            <a:ext cx="1812784" cy="2700975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 rotWithShape="1">
          <a:blip r:embed="rId6"/>
          <a:srcRect l="7539"/>
          <a:stretch/>
        </p:blipFill>
        <p:spPr>
          <a:xfrm>
            <a:off x="9065174" y="2193572"/>
            <a:ext cx="2976411" cy="3484834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021424" y="1689403"/>
            <a:ext cx="2065641" cy="2559336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83310" y="1744245"/>
            <a:ext cx="1941127" cy="2406158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164379" y="1658425"/>
            <a:ext cx="1791163" cy="2621292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147951" y="3935989"/>
            <a:ext cx="1824021" cy="27055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47257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>
            <a:extLst>
              <a:ext uri="{FF2B5EF4-FFF2-40B4-BE49-F238E27FC236}">
                <a16:creationId xmlns:a16="http://schemas.microsoft.com/office/drawing/2014/main" id="{FC7CEC3F-FCC6-44E4-9669-1A0277441E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6523" y="378069"/>
            <a:ext cx="11037277" cy="1312619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100" b="1" dirty="0"/>
              <a:t>Экспериментальная рабочая программа учебного курса по географии «Югра многоликая, делами великая» </a:t>
            </a:r>
            <a:r>
              <a:rPr lang="ru-RU" sz="3100" b="1" dirty="0" smtClean="0"/>
              <a:t/>
            </a:r>
            <a:br>
              <a:rPr lang="ru-RU" sz="3100" b="1" dirty="0" smtClean="0"/>
            </a:br>
            <a:r>
              <a:rPr lang="ru-RU" sz="3100" b="1" dirty="0" smtClean="0"/>
              <a:t>для </a:t>
            </a:r>
            <a:r>
              <a:rPr lang="ru-RU" sz="3100" b="1" dirty="0"/>
              <a:t>обучающихся 5-11 классов общеобразовательных организаций</a:t>
            </a:r>
            <a:r>
              <a:rPr lang="ru-RU" b="1" dirty="0"/>
              <a:t>. </a:t>
            </a:r>
          </a:p>
        </p:txBody>
      </p:sp>
      <p:cxnSp>
        <p:nvCxnSpPr>
          <p:cNvPr id="7" name="Прямая соединительная линия 6">
            <a:extLst>
              <a:ext uri="{FF2B5EF4-FFF2-40B4-BE49-F238E27FC236}">
                <a16:creationId xmlns:a16="http://schemas.microsoft.com/office/drawing/2014/main" id="{CC178696-48A6-4F44-BD35-7721911722EB}"/>
              </a:ext>
            </a:extLst>
          </p:cNvPr>
          <p:cNvCxnSpPr>
            <a:cxnSpLocks/>
          </p:cNvCxnSpPr>
          <p:nvPr/>
        </p:nvCxnSpPr>
        <p:spPr>
          <a:xfrm flipV="1">
            <a:off x="582860" y="1690688"/>
            <a:ext cx="10770940" cy="23928"/>
          </a:xfrm>
          <a:prstGeom prst="line">
            <a:avLst/>
          </a:prstGeom>
          <a:ln w="6350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Прямоугольник: скругленные углы 7">
            <a:extLst>
              <a:ext uri="{FF2B5EF4-FFF2-40B4-BE49-F238E27FC236}">
                <a16:creationId xmlns:a16="http://schemas.microsoft.com/office/drawing/2014/main" id="{9D6938F4-64B9-45CA-B16D-F6F169BC6769}"/>
              </a:ext>
            </a:extLst>
          </p:cNvPr>
          <p:cNvSpPr/>
          <p:nvPr/>
        </p:nvSpPr>
        <p:spPr>
          <a:xfrm>
            <a:off x="70339" y="2055102"/>
            <a:ext cx="1553041" cy="4688597"/>
          </a:xfrm>
          <a:prstGeom prst="roundRect">
            <a:avLst/>
          </a:prstGeom>
          <a:solidFill>
            <a:schemeClr val="accent3">
              <a:lumMod val="75000"/>
            </a:schemeClr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23FEDDC-3F16-4B86-A955-AAB7E0F0D8F1}"/>
              </a:ext>
            </a:extLst>
          </p:cNvPr>
          <p:cNvSpPr txBox="1"/>
          <p:nvPr/>
        </p:nvSpPr>
        <p:spPr>
          <a:xfrm>
            <a:off x="70340" y="2978433"/>
            <a:ext cx="1488462" cy="36933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dirty="0">
                <a:solidFill>
                  <a:schemeClr val="bg1"/>
                </a:solidFill>
              </a:rPr>
              <a:t>И</a:t>
            </a:r>
            <a:r>
              <a:rPr lang="ru-RU" dirty="0" smtClean="0">
                <a:solidFill>
                  <a:schemeClr val="bg1"/>
                </a:solidFill>
              </a:rPr>
              <a:t>стория открытия, </a:t>
            </a:r>
            <a:r>
              <a:rPr lang="ru-RU" dirty="0">
                <a:solidFill>
                  <a:schemeClr val="bg1"/>
                </a:solidFill>
              </a:rPr>
              <a:t>изучения </a:t>
            </a:r>
            <a:r>
              <a:rPr lang="ru-RU" dirty="0" smtClean="0">
                <a:solidFill>
                  <a:schemeClr val="bg1"/>
                </a:solidFill>
              </a:rPr>
              <a:t>и особенности </a:t>
            </a:r>
            <a:r>
              <a:rPr lang="ru-RU" dirty="0">
                <a:solidFill>
                  <a:schemeClr val="bg1"/>
                </a:solidFill>
              </a:rPr>
              <a:t>географического положения родного </a:t>
            </a:r>
            <a:r>
              <a:rPr lang="ru-RU" dirty="0" smtClean="0">
                <a:solidFill>
                  <a:schemeClr val="bg1"/>
                </a:solidFill>
              </a:rPr>
              <a:t>края; ориентирование в своем населенном пункте. 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11" name="Прямоугольник: скругленные углы 10">
            <a:extLst>
              <a:ext uri="{FF2B5EF4-FFF2-40B4-BE49-F238E27FC236}">
                <a16:creationId xmlns:a16="http://schemas.microsoft.com/office/drawing/2014/main" id="{31E91CD8-9324-421A-9CB7-963048DFB9BF}"/>
              </a:ext>
            </a:extLst>
          </p:cNvPr>
          <p:cNvSpPr/>
          <p:nvPr/>
        </p:nvSpPr>
        <p:spPr>
          <a:xfrm>
            <a:off x="1859160" y="2055101"/>
            <a:ext cx="1504978" cy="4688597"/>
          </a:xfrm>
          <a:prstGeom prst="roundRect">
            <a:avLst/>
          </a:prstGeom>
          <a:solidFill>
            <a:schemeClr val="accent3">
              <a:lumMod val="75000"/>
            </a:schemeClr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Изучение </a:t>
            </a:r>
            <a:r>
              <a:rPr lang="ru-RU" dirty="0"/>
              <a:t>живой и не живой природы родного края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26275B9-A6B1-44A3-90D6-8FF1A2463542}"/>
              </a:ext>
            </a:extLst>
          </p:cNvPr>
          <p:cNvSpPr txBox="1"/>
          <p:nvPr/>
        </p:nvSpPr>
        <p:spPr>
          <a:xfrm>
            <a:off x="1764640" y="2055102"/>
            <a:ext cx="1609230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Блок «Знай родной край!» </a:t>
            </a:r>
            <a:endParaRPr lang="ru-RU" b="1" dirty="0" smtClean="0">
              <a:solidFill>
                <a:schemeClr val="bg1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ru-RU" b="1" dirty="0" smtClean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</a:t>
            </a:r>
            <a:r>
              <a:rPr lang="ru-RU" b="1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6 класс) </a:t>
            </a:r>
            <a:endParaRPr lang="en-US" b="1" dirty="0">
              <a:solidFill>
                <a:schemeClr val="bg1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3" name="Прямоугольник: скругленные углы 12">
            <a:extLst>
              <a:ext uri="{FF2B5EF4-FFF2-40B4-BE49-F238E27FC236}">
                <a16:creationId xmlns:a16="http://schemas.microsoft.com/office/drawing/2014/main" id="{68CABAE9-1B08-41F4-B3D9-D42011B645E0}"/>
              </a:ext>
            </a:extLst>
          </p:cNvPr>
          <p:cNvSpPr/>
          <p:nvPr/>
        </p:nvSpPr>
        <p:spPr>
          <a:xfrm>
            <a:off x="3607612" y="2065447"/>
            <a:ext cx="1449451" cy="4686594"/>
          </a:xfrm>
          <a:prstGeom prst="roundRect">
            <a:avLst/>
          </a:prstGeom>
          <a:solidFill>
            <a:schemeClr val="accent3">
              <a:lumMod val="75000"/>
            </a:schemeClr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5" name="Прямоугольник: скругленные углы 14">
            <a:extLst>
              <a:ext uri="{FF2B5EF4-FFF2-40B4-BE49-F238E27FC236}">
                <a16:creationId xmlns:a16="http://schemas.microsoft.com/office/drawing/2014/main" id="{2F109CE4-F731-4D7F-B39D-0301C09B0EF5}"/>
              </a:ext>
            </a:extLst>
          </p:cNvPr>
          <p:cNvSpPr/>
          <p:nvPr/>
        </p:nvSpPr>
        <p:spPr>
          <a:xfrm>
            <a:off x="8755789" y="2076966"/>
            <a:ext cx="1379550" cy="4694937"/>
          </a:xfrm>
          <a:prstGeom prst="roundRect">
            <a:avLst/>
          </a:prstGeom>
          <a:solidFill>
            <a:schemeClr val="accent3">
              <a:lumMod val="75000"/>
            </a:schemeClr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C6FFB58F-1862-4D03-BF86-D28EF451A31D}"/>
              </a:ext>
            </a:extLst>
          </p:cNvPr>
          <p:cNvSpPr txBox="1"/>
          <p:nvPr/>
        </p:nvSpPr>
        <p:spPr>
          <a:xfrm>
            <a:off x="8888523" y="3393830"/>
            <a:ext cx="1125915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solidFill>
                  <a:schemeClr val="lt1"/>
                </a:solidFill>
              </a:rPr>
              <a:t>Изучение </a:t>
            </a:r>
            <a:r>
              <a:rPr lang="ru-RU" dirty="0">
                <a:solidFill>
                  <a:schemeClr val="lt1"/>
                </a:solidFill>
              </a:rPr>
              <a:t>взаимодействия природы и общества</a:t>
            </a:r>
            <a:endParaRPr lang="en-US" dirty="0">
              <a:solidFill>
                <a:schemeClr val="lt1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0" y="2055103"/>
            <a:ext cx="1646505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Блок «Мой край – Югра</a:t>
            </a:r>
            <a:r>
              <a:rPr lang="ru-RU" b="1" dirty="0" smtClean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»</a:t>
            </a:r>
            <a:r>
              <a:rPr lang="ru-RU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(5 класс) </a:t>
            </a:r>
            <a:r>
              <a:rPr lang="ru-RU" b="1" dirty="0" smtClean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ru-RU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C26275B9-A6B1-44A3-90D6-8FF1A2463542}"/>
              </a:ext>
            </a:extLst>
          </p:cNvPr>
          <p:cNvSpPr txBox="1"/>
          <p:nvPr/>
        </p:nvSpPr>
        <p:spPr>
          <a:xfrm>
            <a:off x="3526677" y="2055102"/>
            <a:ext cx="1570627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Блок «Диалог культур Югры» </a:t>
            </a:r>
            <a:endParaRPr lang="ru-RU" b="1" dirty="0" smtClean="0">
              <a:solidFill>
                <a:schemeClr val="bg1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ru-RU" b="1" dirty="0" smtClean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</a:t>
            </a:r>
            <a:r>
              <a:rPr lang="ru-RU" b="1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7 класс) 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3682176" y="3532429"/>
            <a:ext cx="137196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solidFill>
                  <a:schemeClr val="lt1"/>
                </a:solidFill>
              </a:rPr>
              <a:t>Знакомство </a:t>
            </a:r>
            <a:r>
              <a:rPr lang="ru-RU" dirty="0">
                <a:solidFill>
                  <a:schemeClr val="lt1"/>
                </a:solidFill>
              </a:rPr>
              <a:t>с коренными малочисленными народами </a:t>
            </a:r>
            <a:r>
              <a:rPr lang="ru-RU" dirty="0" smtClean="0">
                <a:solidFill>
                  <a:schemeClr val="lt1"/>
                </a:solidFill>
              </a:rPr>
              <a:t>Югры, </a:t>
            </a:r>
            <a:r>
              <a:rPr lang="ru-RU" dirty="0">
                <a:solidFill>
                  <a:schemeClr val="lt1"/>
                </a:solidFill>
              </a:rPr>
              <a:t>их традициями, бытом, </a:t>
            </a:r>
            <a:r>
              <a:rPr lang="ru-RU" dirty="0" smtClean="0">
                <a:solidFill>
                  <a:schemeClr val="lt1"/>
                </a:solidFill>
              </a:rPr>
              <a:t>культурой</a:t>
            </a:r>
            <a:endParaRPr lang="ru-RU" dirty="0">
              <a:solidFill>
                <a:schemeClr val="lt1"/>
              </a:solidFill>
            </a:endParaRPr>
          </a:p>
        </p:txBody>
      </p:sp>
      <p:sp>
        <p:nvSpPr>
          <p:cNvPr id="21" name="Прямоугольник: скругленные углы 12">
            <a:extLst>
              <a:ext uri="{FF2B5EF4-FFF2-40B4-BE49-F238E27FC236}">
                <a16:creationId xmlns:a16="http://schemas.microsoft.com/office/drawing/2014/main" id="{68CABAE9-1B08-41F4-B3D9-D42011B645E0}"/>
              </a:ext>
            </a:extLst>
          </p:cNvPr>
          <p:cNvSpPr/>
          <p:nvPr/>
        </p:nvSpPr>
        <p:spPr>
          <a:xfrm>
            <a:off x="5332855" y="2083305"/>
            <a:ext cx="1452122" cy="4688598"/>
          </a:xfrm>
          <a:prstGeom prst="roundRect">
            <a:avLst/>
          </a:prstGeom>
          <a:solidFill>
            <a:schemeClr val="accent3">
              <a:lumMod val="75000"/>
            </a:schemeClr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3" name="Прямоугольник: скругленные углы 12">
            <a:extLst>
              <a:ext uri="{FF2B5EF4-FFF2-40B4-BE49-F238E27FC236}">
                <a16:creationId xmlns:a16="http://schemas.microsoft.com/office/drawing/2014/main" id="{68CABAE9-1B08-41F4-B3D9-D42011B645E0}"/>
              </a:ext>
            </a:extLst>
          </p:cNvPr>
          <p:cNvSpPr/>
          <p:nvPr/>
        </p:nvSpPr>
        <p:spPr>
          <a:xfrm>
            <a:off x="7130119" y="2076966"/>
            <a:ext cx="1309573" cy="4686594"/>
          </a:xfrm>
          <a:prstGeom prst="roundRect">
            <a:avLst/>
          </a:prstGeom>
          <a:solidFill>
            <a:schemeClr val="accent3">
              <a:lumMod val="75000"/>
            </a:schemeClr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C26275B9-A6B1-44A3-90D6-8FF1A2463542}"/>
              </a:ext>
            </a:extLst>
          </p:cNvPr>
          <p:cNvSpPr txBox="1"/>
          <p:nvPr/>
        </p:nvSpPr>
        <p:spPr>
          <a:xfrm>
            <a:off x="5142089" y="2076966"/>
            <a:ext cx="1775623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Блок </a:t>
            </a:r>
            <a:r>
              <a:rPr lang="ru-RU" b="1" dirty="0" smtClean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«</a:t>
            </a:r>
            <a:r>
              <a:rPr lang="ru-RU" b="1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Моя Югра. Природа и люди» </a:t>
            </a:r>
          </a:p>
          <a:p>
            <a:pPr algn="ctr"/>
            <a:r>
              <a:rPr lang="ru-RU" b="1" dirty="0" smtClean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</a:t>
            </a:r>
            <a:r>
              <a:rPr lang="ru-RU" b="1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8</a:t>
            </a:r>
            <a:r>
              <a:rPr lang="ru-RU" b="1" dirty="0" smtClean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b="1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класс) </a:t>
            </a:r>
          </a:p>
        </p:txBody>
      </p:sp>
      <p:sp>
        <p:nvSpPr>
          <p:cNvPr id="27" name="Прямоугольник 26"/>
          <p:cNvSpPr/>
          <p:nvPr/>
        </p:nvSpPr>
        <p:spPr>
          <a:xfrm>
            <a:off x="5267319" y="3532430"/>
            <a:ext cx="1562442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solidFill>
                  <a:schemeClr val="lt1"/>
                </a:solidFill>
              </a:rPr>
              <a:t>Изучение особенностей </a:t>
            </a:r>
            <a:r>
              <a:rPr lang="ru-RU" dirty="0">
                <a:solidFill>
                  <a:schemeClr val="lt1"/>
                </a:solidFill>
              </a:rPr>
              <a:t>географического положения территории </a:t>
            </a:r>
            <a:r>
              <a:rPr lang="ru-RU" dirty="0" smtClean="0">
                <a:solidFill>
                  <a:schemeClr val="lt1"/>
                </a:solidFill>
              </a:rPr>
              <a:t>Югры на </a:t>
            </a:r>
            <a:r>
              <a:rPr lang="ru-RU" dirty="0">
                <a:solidFill>
                  <a:schemeClr val="lt1"/>
                </a:solidFill>
              </a:rPr>
              <a:t>карте России, </a:t>
            </a:r>
            <a:r>
              <a:rPr lang="ru-RU" dirty="0" smtClean="0">
                <a:solidFill>
                  <a:schemeClr val="lt1"/>
                </a:solidFill>
              </a:rPr>
              <a:t>специфику её </a:t>
            </a:r>
            <a:r>
              <a:rPr lang="ru-RU" dirty="0">
                <a:solidFill>
                  <a:schemeClr val="lt1"/>
                </a:solidFill>
              </a:rPr>
              <a:t>природы и </a:t>
            </a:r>
            <a:r>
              <a:rPr lang="ru-RU" dirty="0" smtClean="0">
                <a:solidFill>
                  <a:schemeClr val="lt1"/>
                </a:solidFill>
              </a:rPr>
              <a:t>населения  </a:t>
            </a:r>
            <a:endParaRPr lang="ru-RU" dirty="0">
              <a:solidFill>
                <a:schemeClr val="lt1"/>
              </a:solidFill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C26275B9-A6B1-44A3-90D6-8FF1A2463542}"/>
              </a:ext>
            </a:extLst>
          </p:cNvPr>
          <p:cNvSpPr txBox="1"/>
          <p:nvPr/>
        </p:nvSpPr>
        <p:spPr>
          <a:xfrm>
            <a:off x="6960361" y="2057104"/>
            <a:ext cx="1609932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Блок </a:t>
            </a:r>
            <a:r>
              <a:rPr lang="ru-RU" b="1" dirty="0" smtClean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«Экономика </a:t>
            </a:r>
            <a:r>
              <a:rPr lang="ru-RU" b="1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Югры</a:t>
            </a:r>
            <a:r>
              <a:rPr lang="ru-RU" b="1" dirty="0" smtClean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» </a:t>
            </a:r>
            <a:endParaRPr lang="ru-RU" b="1" dirty="0">
              <a:solidFill>
                <a:schemeClr val="bg1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ru-RU" b="1" dirty="0" smtClean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( 9 класс</a:t>
            </a:r>
            <a:r>
              <a:rPr lang="ru-RU" b="1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 </a:t>
            </a:r>
          </a:p>
        </p:txBody>
      </p:sp>
      <p:sp>
        <p:nvSpPr>
          <p:cNvPr id="29" name="Прямоугольник 28"/>
          <p:cNvSpPr/>
          <p:nvPr/>
        </p:nvSpPr>
        <p:spPr>
          <a:xfrm>
            <a:off x="7122730" y="3255432"/>
            <a:ext cx="1404915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solidFill>
                  <a:schemeClr val="lt1"/>
                </a:solidFill>
              </a:rPr>
              <a:t>Изучение особенностей </a:t>
            </a:r>
            <a:r>
              <a:rPr lang="ru-RU" dirty="0">
                <a:solidFill>
                  <a:schemeClr val="lt1"/>
                </a:solidFill>
              </a:rPr>
              <a:t>развития отраслевой структуры и территориальной организации хозяйства ХМАО – Югры</a:t>
            </a:r>
          </a:p>
        </p:txBody>
      </p:sp>
      <p:sp>
        <p:nvSpPr>
          <p:cNvPr id="30" name="Прямоугольник: скругленные углы 14">
            <a:extLst>
              <a:ext uri="{FF2B5EF4-FFF2-40B4-BE49-F238E27FC236}">
                <a16:creationId xmlns:a16="http://schemas.microsoft.com/office/drawing/2014/main" id="{2F109CE4-F731-4D7F-B39D-0301C09B0EF5}"/>
              </a:ext>
            </a:extLst>
          </p:cNvPr>
          <p:cNvSpPr/>
          <p:nvPr/>
        </p:nvSpPr>
        <p:spPr>
          <a:xfrm>
            <a:off x="10486108" y="2057104"/>
            <a:ext cx="1379550" cy="4694937"/>
          </a:xfrm>
          <a:prstGeom prst="roundRect">
            <a:avLst/>
          </a:prstGeom>
          <a:solidFill>
            <a:schemeClr val="accent3">
              <a:lumMod val="75000"/>
            </a:schemeClr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C26275B9-A6B1-44A3-90D6-8FF1A2463542}"/>
              </a:ext>
            </a:extLst>
          </p:cNvPr>
          <p:cNvSpPr txBox="1"/>
          <p:nvPr/>
        </p:nvSpPr>
        <p:spPr>
          <a:xfrm>
            <a:off x="8700791" y="2076966"/>
            <a:ext cx="1498285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Блок </a:t>
            </a:r>
            <a:r>
              <a:rPr lang="ru-RU" b="1" dirty="0" smtClean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«</a:t>
            </a:r>
            <a:r>
              <a:rPr lang="ru-RU" b="1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Экология Югры</a:t>
            </a:r>
            <a:r>
              <a:rPr lang="ru-RU" b="1" dirty="0" smtClean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» </a:t>
            </a:r>
            <a:endParaRPr lang="ru-RU" b="1" dirty="0">
              <a:solidFill>
                <a:schemeClr val="bg1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ru-RU" b="1" dirty="0" smtClean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( 10 класс</a:t>
            </a:r>
            <a:r>
              <a:rPr lang="ru-RU" b="1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 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C26275B9-A6B1-44A3-90D6-8FF1A2463542}"/>
              </a:ext>
            </a:extLst>
          </p:cNvPr>
          <p:cNvSpPr txBox="1"/>
          <p:nvPr/>
        </p:nvSpPr>
        <p:spPr>
          <a:xfrm>
            <a:off x="10549845" y="2076966"/>
            <a:ext cx="1390109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Блок </a:t>
            </a:r>
            <a:r>
              <a:rPr lang="ru-RU" b="1" dirty="0" smtClean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«</a:t>
            </a:r>
            <a:r>
              <a:rPr lang="ru-RU" b="1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Югра – настоящее и будущее</a:t>
            </a:r>
            <a:r>
              <a:rPr lang="ru-RU" b="1" dirty="0" smtClean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» </a:t>
            </a:r>
            <a:endParaRPr lang="ru-RU" b="1" dirty="0">
              <a:solidFill>
                <a:schemeClr val="bg1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ru-RU" b="1" dirty="0" smtClean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( 11 класс</a:t>
            </a:r>
            <a:r>
              <a:rPr lang="ru-RU" b="1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 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C6FFB58F-1862-4D03-BF86-D28EF451A31D}"/>
              </a:ext>
            </a:extLst>
          </p:cNvPr>
          <p:cNvSpPr txBox="1"/>
          <p:nvPr/>
        </p:nvSpPr>
        <p:spPr>
          <a:xfrm>
            <a:off x="10549845" y="3532429"/>
            <a:ext cx="1315813" cy="20313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dirty="0">
                <a:solidFill>
                  <a:schemeClr val="lt1"/>
                </a:solidFill>
              </a:rPr>
              <a:t>Изучение сферы профессиональной деятельности в ХМАО - Югре</a:t>
            </a:r>
            <a:endParaRPr lang="en-US" dirty="0">
              <a:solidFill>
                <a:schemeClr val="lt1"/>
              </a:solidFill>
            </a:endParaRPr>
          </a:p>
        </p:txBody>
      </p:sp>
      <p:sp>
        <p:nvSpPr>
          <p:cNvPr id="6" name="Управляющая кнопка: настраиваемая 5">
            <a:hlinkClick r:id="rId2" action="ppaction://hlinksldjump" highlightClick="1"/>
          </p:cNvPr>
          <p:cNvSpPr/>
          <p:nvPr/>
        </p:nvSpPr>
        <p:spPr>
          <a:xfrm>
            <a:off x="149469" y="2076966"/>
            <a:ext cx="1409333" cy="4666732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Управляющая кнопка: настраиваемая 8">
            <a:hlinkClick r:id="rId3" action="ppaction://hlinksldjump" highlightClick="1"/>
          </p:cNvPr>
          <p:cNvSpPr/>
          <p:nvPr/>
        </p:nvSpPr>
        <p:spPr>
          <a:xfrm>
            <a:off x="3617317" y="2076966"/>
            <a:ext cx="1436819" cy="4666732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Управляющая кнопка: настраиваемая 16">
            <a:hlinkClick r:id="rId4" action="ppaction://hlinksldjump" highlightClick="1"/>
          </p:cNvPr>
          <p:cNvSpPr/>
          <p:nvPr/>
        </p:nvSpPr>
        <p:spPr>
          <a:xfrm>
            <a:off x="7174903" y="2076966"/>
            <a:ext cx="1221751" cy="4594785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" name="Управляющая кнопка: настраиваемая 33">
            <a:hlinkClick r:id="rId5" action="ppaction://hlinksldjump" highlightClick="1"/>
          </p:cNvPr>
          <p:cNvSpPr/>
          <p:nvPr/>
        </p:nvSpPr>
        <p:spPr>
          <a:xfrm>
            <a:off x="8814677" y="2145323"/>
            <a:ext cx="1320662" cy="4526428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7" name="Управляющая кнопка: настраиваемая 36">
            <a:hlinkClick r:id="rId6" action="ppaction://hlinksldjump" highlightClick="1"/>
          </p:cNvPr>
          <p:cNvSpPr/>
          <p:nvPr/>
        </p:nvSpPr>
        <p:spPr>
          <a:xfrm>
            <a:off x="10486108" y="2076966"/>
            <a:ext cx="1379550" cy="4594785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090591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Желтый">
      <a:dk1>
        <a:sysClr val="windowText" lastClr="000000"/>
      </a:dk1>
      <a:lt1>
        <a:sysClr val="window" lastClr="FFFFFF"/>
      </a:lt1>
      <a:dk2>
        <a:srgbClr val="39302A"/>
      </a:dk2>
      <a:lt2>
        <a:srgbClr val="E5DEDB"/>
      </a:lt2>
      <a:accent1>
        <a:srgbClr val="FFCA08"/>
      </a:accent1>
      <a:accent2>
        <a:srgbClr val="F8931D"/>
      </a:accent2>
      <a:accent3>
        <a:srgbClr val="CE8D3E"/>
      </a:accent3>
      <a:accent4>
        <a:srgbClr val="EC7016"/>
      </a:accent4>
      <a:accent5>
        <a:srgbClr val="E64823"/>
      </a:accent5>
      <a:accent6>
        <a:srgbClr val="9C6A6A"/>
      </a:accent6>
      <a:hlink>
        <a:srgbClr val="2998E3"/>
      </a:hlink>
      <a:folHlink>
        <a:srgbClr val="7F723D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986</TotalTime>
  <Words>1250</Words>
  <Application>Microsoft Office PowerPoint</Application>
  <PresentationFormat>Широкоэкранный</PresentationFormat>
  <Paragraphs>134</Paragraphs>
  <Slides>26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26</vt:i4>
      </vt:variant>
    </vt:vector>
  </HeadingPairs>
  <TitlesOfParts>
    <vt:vector size="31" baseType="lpstr">
      <vt:lpstr>Arial</vt:lpstr>
      <vt:lpstr>Calibri</vt:lpstr>
      <vt:lpstr>Calibri Light</vt:lpstr>
      <vt:lpstr>Times New Roman</vt:lpstr>
      <vt:lpstr>Тема Office</vt:lpstr>
      <vt:lpstr>Презентация PowerPoint</vt:lpstr>
      <vt:lpstr>Теоретические основы использования интерактивных форм и методов обучения в условиях реализации обновленных ФГОС ООО, ФГОС СОО.</vt:lpstr>
      <vt:lpstr>«Компетенция это – готовность человека к мобилизации знаний, умений и внешних ресурсов для эффективной деятельности в конкретной жизненной ситуации»</vt:lpstr>
      <vt:lpstr>Интерактивное обучение</vt:lpstr>
      <vt:lpstr>Интерактивные методы обучения позволяют решать следующие задачи:</vt:lpstr>
      <vt:lpstr>Этапы интерактивного обучения:</vt:lpstr>
      <vt:lpstr>Региональная инновационная площадка.  </vt:lpstr>
      <vt:lpstr>Региональная инновационная площадка.  </vt:lpstr>
      <vt:lpstr>Экспериментальная рабочая программа учебного курса по географии «Югра многоликая, делами великая»  для обучающихся 5-11 классов общеобразовательных организаций. </vt:lpstr>
      <vt:lpstr>Метод интенсификации обучения </vt:lpstr>
      <vt:lpstr>Тема «План местности» (5 класс)  </vt:lpstr>
      <vt:lpstr>Тема «Народы мира» (7 класс)  </vt:lpstr>
      <vt:lpstr>Тема «Народы мира» (7 класс)  </vt:lpstr>
      <vt:lpstr>Методы организации учебного исследования и проектной деятельности.</vt:lpstr>
      <vt:lpstr>Темы «Ориентирование» (5 класс) или «Природные зоны» (6 класс)  </vt:lpstr>
      <vt:lpstr>Тема «Формирование климата России. Климатообразующие факторы»  (8 класс)</vt:lpstr>
      <vt:lpstr>Тема «Западная Сибирь» (9 класс)   </vt:lpstr>
      <vt:lpstr>Учебное проектирование</vt:lpstr>
      <vt:lpstr>Тема «Международный туризм» (10 класс)   </vt:lpstr>
      <vt:lpstr>Участие проектов в конкурсах </vt:lpstr>
      <vt:lpstr>Контекстные задачи по формированию естественнонаучной грамотности обучающихся. </vt:lpstr>
      <vt:lpstr>Тема: «Изображение на планах местности неровностей земной поверхности» (5 класс)</vt:lpstr>
      <vt:lpstr>Тема: «Человек и биосфера» (6 класс)</vt:lpstr>
      <vt:lpstr>Цифровые образовательные ресурсы</vt:lpstr>
      <vt:lpstr>Цифровые образовательные ресурсы</vt:lpstr>
      <vt:lpstr>Цифровые образовательные ресурсы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 Obstinate</dc:creator>
  <cp:lastModifiedBy>Елена Конькова</cp:lastModifiedBy>
  <cp:revision>71</cp:revision>
  <dcterms:created xsi:type="dcterms:W3CDTF">2021-12-05T12:50:35Z</dcterms:created>
  <dcterms:modified xsi:type="dcterms:W3CDTF">2023-12-19T16:07:53Z</dcterms:modified>
</cp:coreProperties>
</file>